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5" r:id="rId4"/>
    <p:sldId id="258" r:id="rId5"/>
    <p:sldId id="266" r:id="rId6"/>
    <p:sldId id="259" r:id="rId7"/>
    <p:sldId id="267" r:id="rId8"/>
    <p:sldId id="262" r:id="rId9"/>
    <p:sldId id="264" r:id="rId10"/>
    <p:sldId id="261" r:id="rId11"/>
    <p:sldId id="268" r:id="rId12"/>
    <p:sldId id="263" r:id="rId13"/>
    <p:sldId id="269"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25"/>
    <p:restoredTop sz="94610"/>
  </p:normalViewPr>
  <p:slideViewPr>
    <p:cSldViewPr snapToGrid="0" snapToObjects="1">
      <p:cViewPr varScale="1">
        <p:scale>
          <a:sx n="64" d="100"/>
          <a:sy n="64" d="100"/>
        </p:scale>
        <p:origin x="184" y="1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49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042811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823793"/>
            <a:ext cx="7477601" cy="3832860"/>
          </a:xfrm>
          <a:prstGeom prst="rect">
            <a:avLst/>
          </a:prstGeom>
          <a:noFill/>
          <a:ln/>
        </p:spPr>
        <p:txBody>
          <a:bodyPr wrap="square" rtlCol="0" anchor="t"/>
          <a:lstStyle/>
          <a:p>
            <a:pPr marL="0" indent="0">
              <a:lnSpc>
                <a:spcPts val="7545"/>
              </a:lnSpc>
              <a:buNone/>
            </a:pPr>
            <a:r>
              <a:rPr lang="en-US" sz="6036" dirty="0" err="1">
                <a:solidFill>
                  <a:srgbClr val="AE8625"/>
                </a:solidFill>
                <a:latin typeface="Prata" pitchFamily="34" charset="0"/>
                <a:ea typeface="Prata" pitchFamily="34" charset="-122"/>
                <a:cs typeface="Prata" pitchFamily="34" charset="-120"/>
              </a:rPr>
              <a:t>Création</a:t>
            </a:r>
            <a:r>
              <a:rPr lang="en-US" sz="6036" dirty="0">
                <a:solidFill>
                  <a:srgbClr val="AE8625"/>
                </a:solidFill>
                <a:latin typeface="Prata" pitchFamily="34" charset="0"/>
                <a:ea typeface="Prata" pitchFamily="34" charset="-122"/>
                <a:cs typeface="Prata" pitchFamily="34" charset="-120"/>
              </a:rPr>
              <a:t> </a:t>
            </a:r>
            <a:r>
              <a:rPr lang="en-US" sz="6036" dirty="0" err="1">
                <a:solidFill>
                  <a:srgbClr val="AE8625"/>
                </a:solidFill>
                <a:latin typeface="Prata" pitchFamily="34" charset="0"/>
                <a:ea typeface="Prata" pitchFamily="34" charset="-122"/>
                <a:cs typeface="Prata" pitchFamily="34" charset="-120"/>
              </a:rPr>
              <a:t>d'une</a:t>
            </a:r>
            <a:r>
              <a:rPr lang="en-US" sz="6036" dirty="0">
                <a:solidFill>
                  <a:srgbClr val="AE8625"/>
                </a:solidFill>
                <a:latin typeface="Prata" pitchFamily="34" charset="0"/>
                <a:ea typeface="Prata" pitchFamily="34" charset="-122"/>
                <a:cs typeface="Prata" pitchFamily="34" charset="-120"/>
              </a:rPr>
              <a:t> infrastructure </a:t>
            </a:r>
            <a:r>
              <a:rPr lang="en-US" sz="6036" dirty="0" err="1">
                <a:solidFill>
                  <a:srgbClr val="AE8625"/>
                </a:solidFill>
                <a:latin typeface="Prata" pitchFamily="34" charset="0"/>
                <a:ea typeface="Prata" pitchFamily="34" charset="-122"/>
                <a:cs typeface="Prata" pitchFamily="34" charset="-120"/>
              </a:rPr>
              <a:t>réseau</a:t>
            </a:r>
            <a:r>
              <a:rPr lang="en-US" sz="6036" dirty="0">
                <a:solidFill>
                  <a:srgbClr val="AE8625"/>
                </a:solidFill>
                <a:latin typeface="Prata" pitchFamily="34" charset="0"/>
                <a:ea typeface="Prata" pitchFamily="34" charset="-122"/>
                <a:cs typeface="Prata" pitchFamily="34" charset="-120"/>
              </a:rPr>
              <a:t> pour </a:t>
            </a:r>
            <a:r>
              <a:rPr lang="en-US" sz="6036" dirty="0" err="1">
                <a:solidFill>
                  <a:srgbClr val="AE8625"/>
                </a:solidFill>
                <a:latin typeface="Prata" pitchFamily="34" charset="0"/>
                <a:ea typeface="Prata" pitchFamily="34" charset="-122"/>
                <a:cs typeface="Prata" pitchFamily="34" charset="-120"/>
              </a:rPr>
              <a:t>une</a:t>
            </a:r>
            <a:r>
              <a:rPr lang="en-US" sz="6036" dirty="0">
                <a:solidFill>
                  <a:srgbClr val="AE8625"/>
                </a:solidFill>
                <a:latin typeface="Prata" pitchFamily="34" charset="0"/>
                <a:ea typeface="Prata" pitchFamily="34" charset="-122"/>
                <a:cs typeface="Prata" pitchFamily="34" charset="-120"/>
              </a:rPr>
              <a:t> école</a:t>
            </a:r>
            <a:endParaRPr lang="en-US" sz="6036" dirty="0"/>
          </a:p>
        </p:txBody>
      </p:sp>
      <p:sp>
        <p:nvSpPr>
          <p:cNvPr id="6" name="Text 3"/>
          <p:cNvSpPr/>
          <p:nvPr/>
        </p:nvSpPr>
        <p:spPr>
          <a:xfrm>
            <a:off x="833199" y="4989909"/>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Dans </a:t>
            </a:r>
            <a:r>
              <a:rPr lang="en-US" sz="1750" dirty="0" err="1">
                <a:solidFill>
                  <a:srgbClr val="CFCBBF"/>
                </a:solidFill>
                <a:latin typeface="Raleway" pitchFamily="34" charset="0"/>
                <a:ea typeface="Raleway" pitchFamily="34" charset="-122"/>
                <a:cs typeface="Raleway" pitchFamily="34" charset="-120"/>
              </a:rPr>
              <a:t>ce</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contexte</a:t>
            </a:r>
            <a:r>
              <a:rPr lang="en-US" sz="1750" dirty="0">
                <a:solidFill>
                  <a:srgbClr val="CFCBBF"/>
                </a:solidFill>
                <a:latin typeface="Raleway" pitchFamily="34" charset="0"/>
                <a:ea typeface="Raleway" pitchFamily="34" charset="-122"/>
                <a:cs typeface="Raleway" pitchFamily="34" charset="-120"/>
              </a:rPr>
              <a:t>, il </a:t>
            </a:r>
            <a:r>
              <a:rPr lang="en-US" sz="1750" dirty="0" err="1">
                <a:solidFill>
                  <a:srgbClr val="CFCBBF"/>
                </a:solidFill>
                <a:latin typeface="Raleway" pitchFamily="34" charset="0"/>
                <a:ea typeface="Raleway" pitchFamily="34" charset="-122"/>
                <a:cs typeface="Raleway" pitchFamily="34" charset="-120"/>
              </a:rPr>
              <a:t>s'agira</a:t>
            </a:r>
            <a:r>
              <a:rPr lang="en-US" sz="1750" dirty="0">
                <a:solidFill>
                  <a:srgbClr val="CFCBBF"/>
                </a:solidFill>
                <a:latin typeface="Raleway" pitchFamily="34" charset="0"/>
                <a:ea typeface="Raleway" pitchFamily="34" charset="-122"/>
                <a:cs typeface="Raleway" pitchFamily="34" charset="-120"/>
              </a:rPr>
              <a:t> de </a:t>
            </a:r>
            <a:r>
              <a:rPr lang="en-US" sz="1750" dirty="0" err="1">
                <a:solidFill>
                  <a:srgbClr val="CFCBBF"/>
                </a:solidFill>
                <a:latin typeface="Raleway" pitchFamily="34" charset="0"/>
                <a:ea typeface="Raleway" pitchFamily="34" charset="-122"/>
                <a:cs typeface="Raleway" pitchFamily="34" charset="-120"/>
              </a:rPr>
              <a:t>mettre</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en</a:t>
            </a:r>
            <a:r>
              <a:rPr lang="en-US" sz="1750" dirty="0">
                <a:solidFill>
                  <a:srgbClr val="CFCBBF"/>
                </a:solidFill>
                <a:latin typeface="Raleway" pitchFamily="34" charset="0"/>
                <a:ea typeface="Raleway" pitchFamily="34" charset="-122"/>
                <a:cs typeface="Raleway" pitchFamily="34" charset="-120"/>
              </a:rPr>
              <a:t> place </a:t>
            </a:r>
            <a:r>
              <a:rPr lang="en-US" sz="1750" dirty="0" err="1">
                <a:solidFill>
                  <a:srgbClr val="CFCBBF"/>
                </a:solidFill>
                <a:latin typeface="Raleway" pitchFamily="34" charset="0"/>
                <a:ea typeface="Raleway" pitchFamily="34" charset="-122"/>
                <a:cs typeface="Raleway" pitchFamily="34" charset="-120"/>
              </a:rPr>
              <a:t>une</a:t>
            </a:r>
            <a:r>
              <a:rPr lang="en-US" sz="1750" dirty="0">
                <a:solidFill>
                  <a:srgbClr val="CFCBBF"/>
                </a:solidFill>
                <a:latin typeface="Raleway" pitchFamily="34" charset="0"/>
                <a:ea typeface="Raleway" pitchFamily="34" charset="-122"/>
                <a:cs typeface="Raleway" pitchFamily="34" charset="-120"/>
              </a:rPr>
              <a:t> infrastructure </a:t>
            </a:r>
            <a:r>
              <a:rPr lang="en-US" sz="1750" dirty="0" err="1">
                <a:solidFill>
                  <a:srgbClr val="CFCBBF"/>
                </a:solidFill>
                <a:latin typeface="Raleway" pitchFamily="34" charset="0"/>
                <a:ea typeface="Raleway" pitchFamily="34" charset="-122"/>
                <a:cs typeface="Raleway" pitchFamily="34" charset="-120"/>
              </a:rPr>
              <a:t>réseau</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complète</a:t>
            </a:r>
            <a:r>
              <a:rPr lang="en-US" sz="1750" dirty="0">
                <a:solidFill>
                  <a:srgbClr val="CFCBBF"/>
                </a:solidFill>
                <a:latin typeface="Raleway" pitchFamily="34" charset="0"/>
                <a:ea typeface="Raleway" pitchFamily="34" charset="-122"/>
                <a:cs typeface="Raleway" pitchFamily="34" charset="-120"/>
              </a:rPr>
              <a:t> et </a:t>
            </a:r>
            <a:r>
              <a:rPr lang="en-US" sz="1750" dirty="0" err="1">
                <a:solidFill>
                  <a:srgbClr val="CFCBBF"/>
                </a:solidFill>
                <a:latin typeface="Raleway" pitchFamily="34" charset="0"/>
                <a:ea typeface="Raleway" pitchFamily="34" charset="-122"/>
                <a:cs typeface="Raleway" pitchFamily="34" charset="-120"/>
              </a:rPr>
              <a:t>performante</a:t>
            </a:r>
            <a:r>
              <a:rPr lang="en-US" sz="1750" dirty="0">
                <a:solidFill>
                  <a:srgbClr val="CFCBBF"/>
                </a:solidFill>
                <a:latin typeface="Raleway" pitchFamily="34" charset="0"/>
                <a:ea typeface="Raleway" pitchFamily="34" charset="-122"/>
                <a:cs typeface="Raleway" pitchFamily="34" charset="-120"/>
              </a:rPr>
              <a:t> pour </a:t>
            </a:r>
            <a:r>
              <a:rPr lang="en-US" sz="1750" dirty="0" err="1">
                <a:solidFill>
                  <a:srgbClr val="CFCBBF"/>
                </a:solidFill>
                <a:latin typeface="Raleway" pitchFamily="34" charset="0"/>
                <a:ea typeface="Raleway" pitchFamily="34" charset="-122"/>
                <a:cs typeface="Raleway" pitchFamily="34" charset="-120"/>
              </a:rPr>
              <a:t>répondre</a:t>
            </a:r>
            <a:r>
              <a:rPr lang="en-US" sz="1750" dirty="0">
                <a:solidFill>
                  <a:srgbClr val="CFCBBF"/>
                </a:solidFill>
                <a:latin typeface="Raleway" pitchFamily="34" charset="0"/>
                <a:ea typeface="Raleway" pitchFamily="34" charset="-122"/>
                <a:cs typeface="Raleway" pitchFamily="34" charset="-120"/>
              </a:rPr>
              <a:t> aux </a:t>
            </a:r>
            <a:r>
              <a:rPr lang="en-US" sz="1750" dirty="0" err="1">
                <a:solidFill>
                  <a:srgbClr val="CFCBBF"/>
                </a:solidFill>
                <a:latin typeface="Raleway" pitchFamily="34" charset="0"/>
                <a:ea typeface="Raleway" pitchFamily="34" charset="-122"/>
                <a:cs typeface="Raleway" pitchFamily="34" charset="-120"/>
              </a:rPr>
              <a:t>besoins</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numériques</a:t>
            </a:r>
            <a:r>
              <a:rPr lang="en-US" sz="1750" dirty="0">
                <a:solidFill>
                  <a:srgbClr val="CFCBBF"/>
                </a:solidFill>
                <a:latin typeface="Raleway" pitchFamily="34" charset="0"/>
                <a:ea typeface="Raleway" pitchFamily="34" charset="-122"/>
                <a:cs typeface="Raleway" pitchFamily="34" charset="-120"/>
              </a:rPr>
              <a:t> croissants </a:t>
            </a:r>
            <a:r>
              <a:rPr lang="en-US" sz="1750" dirty="0" err="1">
                <a:solidFill>
                  <a:srgbClr val="CFCBBF"/>
                </a:solidFill>
                <a:latin typeface="Raleway" pitchFamily="34" charset="0"/>
                <a:ea typeface="Raleway" pitchFamily="34" charset="-122"/>
                <a:cs typeface="Raleway" pitchFamily="34" charset="-120"/>
              </a:rPr>
              <a:t>d'une</a:t>
            </a:r>
            <a:r>
              <a:rPr lang="en-US" sz="1750" dirty="0">
                <a:solidFill>
                  <a:srgbClr val="CFCBBF"/>
                </a:solidFill>
                <a:latin typeface="Raleway" pitchFamily="34" charset="0"/>
                <a:ea typeface="Raleway" pitchFamily="34" charset="-122"/>
                <a:cs typeface="Raleway" pitchFamily="34" charset="-120"/>
              </a:rPr>
              <a:t> école. Ce </a:t>
            </a:r>
            <a:r>
              <a:rPr lang="en-US" sz="1750" dirty="0" err="1">
                <a:solidFill>
                  <a:srgbClr val="CFCBBF"/>
                </a:solidFill>
                <a:latin typeface="Raleway" pitchFamily="34" charset="0"/>
                <a:ea typeface="Raleway" pitchFamily="34" charset="-122"/>
                <a:cs typeface="Raleway" pitchFamily="34" charset="-120"/>
              </a:rPr>
              <a:t>projet</a:t>
            </a:r>
            <a:r>
              <a:rPr lang="en-US" sz="1750" dirty="0">
                <a:solidFill>
                  <a:srgbClr val="CFCBBF"/>
                </a:solidFill>
                <a:latin typeface="Raleway" pitchFamily="34" charset="0"/>
                <a:ea typeface="Raleway" pitchFamily="34" charset="-122"/>
                <a:cs typeface="Raleway" pitchFamily="34" charset="-120"/>
              </a:rPr>
              <a:t> vise à </a:t>
            </a:r>
            <a:r>
              <a:rPr lang="en-US" sz="1750" dirty="0" err="1">
                <a:solidFill>
                  <a:srgbClr val="CFCBBF"/>
                </a:solidFill>
                <a:latin typeface="Raleway" pitchFamily="34" charset="0"/>
                <a:ea typeface="Raleway" pitchFamily="34" charset="-122"/>
                <a:cs typeface="Raleway" pitchFamily="34" charset="-120"/>
              </a:rPr>
              <a:t>fournir</a:t>
            </a:r>
            <a:r>
              <a:rPr lang="en-US" sz="1750" dirty="0">
                <a:solidFill>
                  <a:srgbClr val="CFCBBF"/>
                </a:solidFill>
                <a:latin typeface="Raleway" pitchFamily="34" charset="0"/>
                <a:ea typeface="Raleway" pitchFamily="34" charset="-122"/>
                <a:cs typeface="Raleway" pitchFamily="34" charset="-120"/>
              </a:rPr>
              <a:t> un </a:t>
            </a:r>
            <a:r>
              <a:rPr lang="en-US" sz="1750" dirty="0" err="1">
                <a:solidFill>
                  <a:srgbClr val="CFCBBF"/>
                </a:solidFill>
                <a:latin typeface="Raleway" pitchFamily="34" charset="0"/>
                <a:ea typeface="Raleway" pitchFamily="34" charset="-122"/>
                <a:cs typeface="Raleway" pitchFamily="34" charset="-120"/>
              </a:rPr>
              <a:t>accès</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réseau</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fiable</a:t>
            </a:r>
            <a:r>
              <a:rPr lang="en-US" sz="1750" dirty="0">
                <a:solidFill>
                  <a:srgbClr val="CFCBBF"/>
                </a:solidFill>
                <a:latin typeface="Raleway" pitchFamily="34" charset="0"/>
                <a:ea typeface="Raleway" pitchFamily="34" charset="-122"/>
                <a:cs typeface="Raleway" pitchFamily="34" charset="-120"/>
              </a:rPr>
              <a:t> et </a:t>
            </a:r>
            <a:r>
              <a:rPr lang="en-US" sz="1750" dirty="0" err="1">
                <a:solidFill>
                  <a:srgbClr val="CFCBBF"/>
                </a:solidFill>
                <a:latin typeface="Raleway" pitchFamily="34" charset="0"/>
                <a:ea typeface="Raleway" pitchFamily="34" charset="-122"/>
                <a:cs typeface="Raleway" pitchFamily="34" charset="-120"/>
              </a:rPr>
              <a:t>sécurisé</a:t>
            </a:r>
            <a:r>
              <a:rPr lang="en-US" sz="1750" dirty="0">
                <a:solidFill>
                  <a:srgbClr val="CFCBBF"/>
                </a:solidFill>
                <a:latin typeface="Raleway" pitchFamily="34" charset="0"/>
                <a:ea typeface="Raleway" pitchFamily="34" charset="-122"/>
                <a:cs typeface="Raleway" pitchFamily="34" charset="-120"/>
              </a:rPr>
              <a:t> à </a:t>
            </a:r>
            <a:r>
              <a:rPr lang="en-US" sz="1750" dirty="0" err="1">
                <a:solidFill>
                  <a:srgbClr val="CFCBBF"/>
                </a:solidFill>
                <a:latin typeface="Raleway" pitchFamily="34" charset="0"/>
                <a:ea typeface="Raleway" pitchFamily="34" charset="-122"/>
                <a:cs typeface="Raleway" pitchFamily="34" charset="-120"/>
              </a:rPr>
              <a:t>l'ensemble</a:t>
            </a:r>
            <a:r>
              <a:rPr lang="en-US" sz="1750" dirty="0">
                <a:solidFill>
                  <a:srgbClr val="CFCBBF"/>
                </a:solidFill>
                <a:latin typeface="Raleway" pitchFamily="34" charset="0"/>
                <a:ea typeface="Raleway" pitchFamily="34" charset="-122"/>
                <a:cs typeface="Raleway" pitchFamily="34" charset="-120"/>
              </a:rPr>
              <a:t> de la </a:t>
            </a:r>
            <a:r>
              <a:rPr lang="en-US" sz="1750" dirty="0" err="1">
                <a:solidFill>
                  <a:srgbClr val="CFCBBF"/>
                </a:solidFill>
                <a:latin typeface="Raleway" pitchFamily="34" charset="0"/>
                <a:ea typeface="Raleway" pitchFamily="34" charset="-122"/>
                <a:cs typeface="Raleway" pitchFamily="34" charset="-120"/>
              </a:rPr>
              <a:t>communauté</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scolaire</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8" name="Text 5"/>
          <p:cNvSpPr/>
          <p:nvPr/>
        </p:nvSpPr>
        <p:spPr>
          <a:xfrm>
            <a:off x="921306" y="7138035"/>
            <a:ext cx="179189" cy="146328"/>
          </a:xfrm>
          <a:prstGeom prst="rect">
            <a:avLst/>
          </a:prstGeom>
          <a:noFill/>
          <a:ln/>
        </p:spPr>
        <p:txBody>
          <a:bodyPr wrap="none" rtlCol="0" anchor="t"/>
          <a:lstStyle/>
          <a:p>
            <a:pPr marL="0" indent="0" algn="ctr">
              <a:lnSpc>
                <a:spcPts val="1152"/>
              </a:lnSpc>
              <a:buNone/>
            </a:pPr>
            <a:endParaRPr lang="en-US" sz="1152" dirty="0"/>
          </a:p>
        </p:txBody>
      </p:sp>
      <p:sp>
        <p:nvSpPr>
          <p:cNvPr id="9" name="Text 6"/>
          <p:cNvSpPr/>
          <p:nvPr/>
        </p:nvSpPr>
        <p:spPr>
          <a:xfrm>
            <a:off x="1299686" y="7016829"/>
            <a:ext cx="1578769"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23332">
              <a:alpha val="80000"/>
            </a:srgbClr>
          </a:solidFill>
          <a:ln/>
        </p:spPr>
        <p:txBody>
          <a:bodyPr/>
          <a:lstStyle/>
          <a:p>
            <a:endParaRPr lang="fr-FR"/>
          </a:p>
        </p:txBody>
      </p:sp>
      <p:sp>
        <p:nvSpPr>
          <p:cNvPr id="6" name="Text 3"/>
          <p:cNvSpPr/>
          <p:nvPr/>
        </p:nvSpPr>
        <p:spPr>
          <a:xfrm>
            <a:off x="3386776" y="512659"/>
            <a:ext cx="9933503" cy="1388745"/>
          </a:xfrm>
          <a:prstGeom prst="rect">
            <a:avLst/>
          </a:prstGeom>
          <a:noFill/>
          <a:ln/>
        </p:spPr>
        <p:txBody>
          <a:bodyPr wrap="square" rtlCol="0" anchor="t"/>
          <a:lstStyle/>
          <a:p>
            <a:pPr marL="0" indent="0">
              <a:lnSpc>
                <a:spcPts val="5468"/>
              </a:lnSpc>
              <a:buNone/>
            </a:pPr>
            <a:r>
              <a:rPr lang="en-US" sz="4374" dirty="0" err="1">
                <a:solidFill>
                  <a:srgbClr val="FFD9BE"/>
                </a:solidFill>
                <a:latin typeface="Quattrocento" pitchFamily="34" charset="0"/>
                <a:ea typeface="Quattrocento" pitchFamily="34" charset="-122"/>
                <a:cs typeface="Quattrocento" pitchFamily="34" charset="-120"/>
              </a:rPr>
              <a:t>Modélisation</a:t>
            </a:r>
            <a:r>
              <a:rPr lang="en-US" sz="4374" dirty="0">
                <a:solidFill>
                  <a:srgbClr val="FFD9BE"/>
                </a:solidFill>
                <a:latin typeface="Quattrocento" pitchFamily="34" charset="0"/>
                <a:ea typeface="Quattrocento" pitchFamily="34" charset="-122"/>
                <a:cs typeface="Quattrocento" pitchFamily="34" charset="-120"/>
              </a:rPr>
              <a:t> : </a:t>
            </a:r>
            <a:r>
              <a:rPr lang="en-US" sz="4374" dirty="0" err="1">
                <a:solidFill>
                  <a:srgbClr val="FFD9BE"/>
                </a:solidFill>
                <a:latin typeface="Quattrocento" pitchFamily="34" charset="0"/>
                <a:ea typeface="Quattrocento" pitchFamily="34" charset="-122"/>
                <a:cs typeface="Quattrocento" pitchFamily="34" charset="-120"/>
              </a:rPr>
              <a:t>Schéma</a:t>
            </a:r>
            <a:r>
              <a:rPr lang="en-US" sz="4374" dirty="0">
                <a:solidFill>
                  <a:srgbClr val="FFD9BE"/>
                </a:solidFill>
                <a:latin typeface="Quattrocento" pitchFamily="34" charset="0"/>
                <a:ea typeface="Quattrocento" pitchFamily="34" charset="-122"/>
                <a:cs typeface="Quattrocento" pitchFamily="34" charset="-120"/>
              </a:rPr>
              <a:t> </a:t>
            </a:r>
            <a:r>
              <a:rPr lang="en-US" sz="4374" dirty="0" err="1">
                <a:solidFill>
                  <a:srgbClr val="FFD9BE"/>
                </a:solidFill>
                <a:latin typeface="Quattrocento" pitchFamily="34" charset="0"/>
                <a:ea typeface="Quattrocento" pitchFamily="34" charset="-122"/>
                <a:cs typeface="Quattrocento" pitchFamily="34" charset="-120"/>
              </a:rPr>
              <a:t>Logique</a:t>
            </a:r>
            <a:endParaRPr lang="en-US" sz="4374" dirty="0"/>
          </a:p>
        </p:txBody>
      </p:sp>
      <p:sp>
        <p:nvSpPr>
          <p:cNvPr id="7" name="Text 4"/>
          <p:cNvSpPr/>
          <p:nvPr/>
        </p:nvSpPr>
        <p:spPr>
          <a:xfrm>
            <a:off x="2348448" y="6807994"/>
            <a:ext cx="9933503" cy="1421606"/>
          </a:xfrm>
          <a:prstGeom prst="rect">
            <a:avLst/>
          </a:prstGeom>
          <a:noFill/>
          <a:ln/>
        </p:spPr>
        <p:txBody>
          <a:bodyPr wrap="square" rtlCol="0" anchor="t"/>
          <a:lstStyle/>
          <a:p>
            <a:pPr marL="0" indent="0">
              <a:lnSpc>
                <a:spcPts val="2799"/>
              </a:lnSpc>
              <a:buNone/>
            </a:pPr>
            <a:r>
              <a:rPr lang="en-US" sz="1750" dirty="0" err="1">
                <a:solidFill>
                  <a:srgbClr val="CFCBBF"/>
                </a:solidFill>
                <a:latin typeface="Raleway" pitchFamily="34" charset="0"/>
                <a:ea typeface="Raleway" pitchFamily="34" charset="-122"/>
                <a:cs typeface="Raleway" pitchFamily="34" charset="-120"/>
              </a:rPr>
              <a:t>Concevoir</a:t>
            </a:r>
            <a:r>
              <a:rPr lang="en-US" sz="1750" dirty="0">
                <a:solidFill>
                  <a:srgbClr val="CFCBBF"/>
                </a:solidFill>
                <a:latin typeface="Raleway" pitchFamily="34" charset="0"/>
                <a:ea typeface="Raleway" pitchFamily="34" charset="-122"/>
                <a:cs typeface="Raleway" pitchFamily="34" charset="-120"/>
              </a:rPr>
              <a:t> le </a:t>
            </a:r>
            <a:r>
              <a:rPr lang="en-US" sz="1750" dirty="0" err="1">
                <a:solidFill>
                  <a:srgbClr val="CFCBBF"/>
                </a:solidFill>
                <a:latin typeface="Raleway" pitchFamily="34" charset="0"/>
                <a:ea typeface="Raleway" pitchFamily="34" charset="-122"/>
                <a:cs typeface="Raleway" pitchFamily="34" charset="-120"/>
              </a:rPr>
              <a:t>schéma</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logique</a:t>
            </a:r>
            <a:r>
              <a:rPr lang="en-US" sz="1750" dirty="0">
                <a:solidFill>
                  <a:srgbClr val="CFCBBF"/>
                </a:solidFill>
                <a:latin typeface="Raleway" pitchFamily="34" charset="0"/>
                <a:ea typeface="Raleway" pitchFamily="34" charset="-122"/>
                <a:cs typeface="Raleway" pitchFamily="34" charset="-120"/>
              </a:rPr>
              <a:t> de </a:t>
            </a:r>
            <a:r>
              <a:rPr lang="en-US" sz="1750" dirty="0" err="1">
                <a:solidFill>
                  <a:srgbClr val="CFCBBF"/>
                </a:solidFill>
                <a:latin typeface="Raleway" pitchFamily="34" charset="0"/>
                <a:ea typeface="Raleway" pitchFamily="34" charset="-122"/>
                <a:cs typeface="Raleway" pitchFamily="34" charset="-120"/>
              </a:rPr>
              <a:t>l'infrastructure</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réseau</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permet</a:t>
            </a:r>
            <a:r>
              <a:rPr lang="en-US" sz="1750" dirty="0">
                <a:solidFill>
                  <a:srgbClr val="CFCBBF"/>
                </a:solidFill>
                <a:latin typeface="Raleway" pitchFamily="34" charset="0"/>
                <a:ea typeface="Raleway" pitchFamily="34" charset="-122"/>
                <a:cs typeface="Raleway" pitchFamily="34" charset="-120"/>
              </a:rPr>
              <a:t> de </a:t>
            </a:r>
            <a:r>
              <a:rPr lang="en-US" sz="1750" dirty="0" err="1">
                <a:solidFill>
                  <a:srgbClr val="CFCBBF"/>
                </a:solidFill>
                <a:latin typeface="Raleway" pitchFamily="34" charset="0"/>
                <a:ea typeface="Raleway" pitchFamily="34" charset="-122"/>
                <a:cs typeface="Raleway" pitchFamily="34" charset="-120"/>
              </a:rPr>
              <a:t>visualiser</a:t>
            </a:r>
            <a:r>
              <a:rPr lang="en-US" sz="1750" dirty="0">
                <a:solidFill>
                  <a:srgbClr val="CFCBBF"/>
                </a:solidFill>
                <a:latin typeface="Raleway" pitchFamily="34" charset="0"/>
                <a:ea typeface="Raleway" pitchFamily="34" charset="-122"/>
                <a:cs typeface="Raleway" pitchFamily="34" charset="-120"/>
              </a:rPr>
              <a:t> la structure et les interconnexions des </a:t>
            </a:r>
            <a:r>
              <a:rPr lang="en-US" sz="1750" dirty="0" err="1">
                <a:solidFill>
                  <a:srgbClr val="CFCBBF"/>
                </a:solidFill>
                <a:latin typeface="Raleway" pitchFamily="34" charset="0"/>
                <a:ea typeface="Raleway" pitchFamily="34" charset="-122"/>
                <a:cs typeface="Raleway" pitchFamily="34" charset="-120"/>
              </a:rPr>
              <a:t>différents</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éléments</a:t>
            </a:r>
            <a:r>
              <a:rPr lang="en-US" sz="1750" dirty="0">
                <a:solidFill>
                  <a:srgbClr val="CFCBBF"/>
                </a:solidFill>
                <a:latin typeface="Raleway" pitchFamily="34" charset="0"/>
                <a:ea typeface="Raleway" pitchFamily="34" charset="-122"/>
                <a:cs typeface="Raleway" pitchFamily="34" charset="-120"/>
              </a:rPr>
              <a:t> du </a:t>
            </a:r>
            <a:r>
              <a:rPr lang="en-US" sz="1750" dirty="0" err="1">
                <a:solidFill>
                  <a:srgbClr val="CFCBBF"/>
                </a:solidFill>
                <a:latin typeface="Raleway" pitchFamily="34" charset="0"/>
                <a:ea typeface="Raleway" pitchFamily="34" charset="-122"/>
                <a:cs typeface="Raleway" pitchFamily="34" charset="-120"/>
              </a:rPr>
              <a:t>réseau</a:t>
            </a:r>
            <a:r>
              <a:rPr lang="en-US" sz="1750" dirty="0">
                <a:solidFill>
                  <a:srgbClr val="CFCBBF"/>
                </a:solidFill>
                <a:latin typeface="Raleway" pitchFamily="34" charset="0"/>
                <a:ea typeface="Raleway" pitchFamily="34" charset="-122"/>
                <a:cs typeface="Raleway" pitchFamily="34" charset="-120"/>
              </a:rPr>
              <a:t>. Ce plan </a:t>
            </a:r>
            <a:r>
              <a:rPr lang="en-US" sz="1750" dirty="0" err="1">
                <a:solidFill>
                  <a:srgbClr val="CFCBBF"/>
                </a:solidFill>
                <a:latin typeface="Raleway" pitchFamily="34" charset="0"/>
                <a:ea typeface="Raleway" pitchFamily="34" charset="-122"/>
                <a:cs typeface="Raleway" pitchFamily="34" charset="-120"/>
              </a:rPr>
              <a:t>détaillé</a:t>
            </a:r>
            <a:r>
              <a:rPr lang="en-US" sz="1750" dirty="0">
                <a:solidFill>
                  <a:srgbClr val="CFCBBF"/>
                </a:solidFill>
                <a:latin typeface="Raleway" pitchFamily="34" charset="0"/>
                <a:ea typeface="Raleway" pitchFamily="34" charset="-122"/>
                <a:cs typeface="Raleway" pitchFamily="34" charset="-120"/>
              </a:rPr>
              <a:t> guide le </a:t>
            </a:r>
            <a:r>
              <a:rPr lang="en-US" sz="1750" dirty="0" err="1">
                <a:solidFill>
                  <a:srgbClr val="CFCBBF"/>
                </a:solidFill>
                <a:latin typeface="Raleway" pitchFamily="34" charset="0"/>
                <a:ea typeface="Raleway" pitchFamily="34" charset="-122"/>
                <a:cs typeface="Raleway" pitchFamily="34" charset="-120"/>
              </a:rPr>
              <a:t>déploiement</a:t>
            </a:r>
            <a:r>
              <a:rPr lang="en-US" sz="1750" dirty="0">
                <a:solidFill>
                  <a:srgbClr val="CFCBBF"/>
                </a:solidFill>
                <a:latin typeface="Raleway" pitchFamily="34" charset="0"/>
                <a:ea typeface="Raleway" pitchFamily="34" charset="-122"/>
                <a:cs typeface="Raleway" pitchFamily="34" charset="-120"/>
              </a:rPr>
              <a:t> et la configuration des </a:t>
            </a:r>
            <a:r>
              <a:rPr lang="en-US" sz="1750" dirty="0" err="1">
                <a:solidFill>
                  <a:srgbClr val="CFCBBF"/>
                </a:solidFill>
                <a:latin typeface="Raleway" pitchFamily="34" charset="0"/>
                <a:ea typeface="Raleway" pitchFamily="34" charset="-122"/>
                <a:cs typeface="Raleway" pitchFamily="34" charset="-120"/>
              </a:rPr>
              <a:t>équipements</a:t>
            </a:r>
            <a:r>
              <a:rPr lang="en-US" sz="1750" dirty="0">
                <a:solidFill>
                  <a:srgbClr val="CFCBBF"/>
                </a:solidFill>
                <a:latin typeface="Raleway" pitchFamily="34" charset="0"/>
                <a:ea typeface="Raleway" pitchFamily="34" charset="-122"/>
                <a:cs typeface="Raleway" pitchFamily="34" charset="-120"/>
              </a:rPr>
              <a:t> pour assurer un </a:t>
            </a:r>
            <a:r>
              <a:rPr lang="en-US" sz="1750" dirty="0" err="1">
                <a:solidFill>
                  <a:srgbClr val="CFCBBF"/>
                </a:solidFill>
                <a:latin typeface="Raleway" pitchFamily="34" charset="0"/>
                <a:ea typeface="Raleway" pitchFamily="34" charset="-122"/>
                <a:cs typeface="Raleway" pitchFamily="34" charset="-120"/>
              </a:rPr>
              <a:t>fonctionnement</a:t>
            </a:r>
            <a:r>
              <a:rPr lang="en-US" sz="1750" dirty="0">
                <a:solidFill>
                  <a:srgbClr val="CFCBBF"/>
                </a:solidFill>
                <a:latin typeface="Raleway" pitchFamily="34" charset="0"/>
                <a:ea typeface="Raleway" pitchFamily="34" charset="-122"/>
                <a:cs typeface="Raleway" pitchFamily="34" charset="-120"/>
              </a:rPr>
              <a:t> optimal.</a:t>
            </a:r>
            <a:endParaRPr lang="en-US" sz="1750" dirty="0"/>
          </a:p>
        </p:txBody>
      </p:sp>
      <p:pic>
        <p:nvPicPr>
          <p:cNvPr id="9" name="Picture 4" descr="Une image contenant texte, capture d’écran, diagramme, ligne&#10;&#10;Description générée automatiquement">
            <a:extLst>
              <a:ext uri="{FF2B5EF4-FFF2-40B4-BE49-F238E27FC236}">
                <a16:creationId xmlns:a16="http://schemas.microsoft.com/office/drawing/2014/main" id="{A04FCA75-E8B8-7325-D905-2893F5CA8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409" y="1253546"/>
            <a:ext cx="9261579" cy="5554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fr-FR" dirty="0"/>
          </a:p>
        </p:txBody>
      </p:sp>
      <p:sp>
        <p:nvSpPr>
          <p:cNvPr id="4" name="Text 1"/>
          <p:cNvSpPr/>
          <p:nvPr/>
        </p:nvSpPr>
        <p:spPr>
          <a:xfrm>
            <a:off x="4537710" y="26542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Modélisation : devis</a:t>
            </a:r>
            <a:endParaRPr lang="en-US" sz="4374" dirty="0"/>
          </a:p>
        </p:txBody>
      </p:sp>
      <p:sp>
        <p:nvSpPr>
          <p:cNvPr id="5" name="Text 2"/>
          <p:cNvSpPr/>
          <p:nvPr/>
        </p:nvSpPr>
        <p:spPr>
          <a:xfrm>
            <a:off x="2260163" y="2396490"/>
            <a:ext cx="4829056"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7541181" y="2396490"/>
            <a:ext cx="4829056"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260163" y="3033593"/>
            <a:ext cx="4829056"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7541181" y="3033593"/>
            <a:ext cx="4829056"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2260163" y="3670697"/>
            <a:ext cx="4829056" cy="355402"/>
          </a:xfrm>
          <a:prstGeom prst="rect">
            <a:avLst/>
          </a:prstGeom>
          <a:noFill/>
          <a:ln/>
        </p:spPr>
        <p:txBody>
          <a:bodyPr wrap="none" rtlCol="0" anchor="t"/>
          <a:lstStyle/>
          <a:p>
            <a:pPr marL="0" indent="0">
              <a:lnSpc>
                <a:spcPts val="2799"/>
              </a:lnSpc>
              <a:buNone/>
            </a:pPr>
            <a:endParaRPr lang="en-US" sz="1750" dirty="0"/>
          </a:p>
        </p:txBody>
      </p:sp>
      <p:sp>
        <p:nvSpPr>
          <p:cNvPr id="11" name="Text 8"/>
          <p:cNvSpPr/>
          <p:nvPr/>
        </p:nvSpPr>
        <p:spPr>
          <a:xfrm>
            <a:off x="7541181" y="3670697"/>
            <a:ext cx="4829056" cy="355402"/>
          </a:xfrm>
          <a:prstGeom prst="rect">
            <a:avLst/>
          </a:prstGeom>
          <a:noFill/>
          <a:ln/>
        </p:spPr>
        <p:txBody>
          <a:bodyPr wrap="none" rtlCol="0" anchor="t"/>
          <a:lstStyle/>
          <a:p>
            <a:pPr marL="0" indent="0">
              <a:lnSpc>
                <a:spcPts val="2799"/>
              </a:lnSpc>
              <a:buNone/>
            </a:pPr>
            <a:endParaRPr lang="en-US" sz="1750" dirty="0"/>
          </a:p>
        </p:txBody>
      </p:sp>
      <p:sp>
        <p:nvSpPr>
          <p:cNvPr id="13" name="Text 10"/>
          <p:cNvSpPr/>
          <p:nvPr/>
        </p:nvSpPr>
        <p:spPr>
          <a:xfrm>
            <a:off x="2260163" y="4307800"/>
            <a:ext cx="4829056" cy="355402"/>
          </a:xfrm>
          <a:prstGeom prst="rect">
            <a:avLst/>
          </a:prstGeom>
          <a:noFill/>
          <a:ln/>
        </p:spPr>
        <p:txBody>
          <a:bodyPr wrap="none" rtlCol="0" anchor="t"/>
          <a:lstStyle/>
          <a:p>
            <a:pPr marL="0" indent="0">
              <a:lnSpc>
                <a:spcPts val="2799"/>
              </a:lnSpc>
              <a:buNone/>
            </a:pPr>
            <a:endParaRPr lang="en-US" sz="1750" dirty="0"/>
          </a:p>
        </p:txBody>
      </p:sp>
      <p:sp>
        <p:nvSpPr>
          <p:cNvPr id="14" name="Text 11"/>
          <p:cNvSpPr/>
          <p:nvPr/>
        </p:nvSpPr>
        <p:spPr>
          <a:xfrm>
            <a:off x="7541181" y="4307800"/>
            <a:ext cx="4829056" cy="355402"/>
          </a:xfrm>
          <a:prstGeom prst="rect">
            <a:avLst/>
          </a:prstGeom>
          <a:noFill/>
          <a:ln/>
        </p:spPr>
        <p:txBody>
          <a:bodyPr wrap="none" rtlCol="0" anchor="t"/>
          <a:lstStyle/>
          <a:p>
            <a:pPr marL="0" indent="0">
              <a:lnSpc>
                <a:spcPts val="2799"/>
              </a:lnSpc>
              <a:buNone/>
            </a:pPr>
            <a:endParaRPr lang="en-US" sz="1750" dirty="0"/>
          </a:p>
        </p:txBody>
      </p:sp>
      <p:sp>
        <p:nvSpPr>
          <p:cNvPr id="15" name="Text 12"/>
          <p:cNvSpPr/>
          <p:nvPr/>
        </p:nvSpPr>
        <p:spPr>
          <a:xfrm>
            <a:off x="2260163" y="4944904"/>
            <a:ext cx="4829056" cy="355402"/>
          </a:xfrm>
          <a:prstGeom prst="rect">
            <a:avLst/>
          </a:prstGeom>
          <a:noFill/>
          <a:ln/>
        </p:spPr>
        <p:txBody>
          <a:bodyPr wrap="none" rtlCol="0" anchor="t"/>
          <a:lstStyle/>
          <a:p>
            <a:pPr marL="0" indent="0">
              <a:lnSpc>
                <a:spcPts val="2799"/>
              </a:lnSpc>
              <a:buNone/>
            </a:pPr>
            <a:endParaRPr lang="en-US" sz="1750" dirty="0"/>
          </a:p>
        </p:txBody>
      </p:sp>
      <p:sp>
        <p:nvSpPr>
          <p:cNvPr id="16" name="Text 13"/>
          <p:cNvSpPr/>
          <p:nvPr/>
        </p:nvSpPr>
        <p:spPr>
          <a:xfrm>
            <a:off x="7541181" y="4944904"/>
            <a:ext cx="4829056" cy="355402"/>
          </a:xfrm>
          <a:prstGeom prst="rect">
            <a:avLst/>
          </a:prstGeom>
          <a:noFill/>
          <a:ln/>
        </p:spPr>
        <p:txBody>
          <a:bodyPr wrap="none" rtlCol="0" anchor="t"/>
          <a:lstStyle/>
          <a:p>
            <a:pPr marL="0" indent="0">
              <a:lnSpc>
                <a:spcPts val="2799"/>
              </a:lnSpc>
              <a:buNone/>
            </a:pPr>
            <a:endParaRPr lang="en-US" sz="1750" dirty="0"/>
          </a:p>
        </p:txBody>
      </p:sp>
      <p:sp>
        <p:nvSpPr>
          <p:cNvPr id="17" name="Text 14"/>
          <p:cNvSpPr/>
          <p:nvPr/>
        </p:nvSpPr>
        <p:spPr>
          <a:xfrm>
            <a:off x="2037993" y="5691068"/>
            <a:ext cx="10554414" cy="1421606"/>
          </a:xfrm>
          <a:prstGeom prst="rect">
            <a:avLst/>
          </a:prstGeom>
          <a:noFill/>
          <a:ln/>
        </p:spPr>
        <p:txBody>
          <a:bodyPr wrap="square" rtlCol="0" anchor="t"/>
          <a:lstStyle/>
          <a:p>
            <a:pPr marL="0" indent="0">
              <a:lnSpc>
                <a:spcPts val="2799"/>
              </a:lnSpc>
              <a:buNone/>
            </a:pPr>
            <a:endParaRPr lang="en-US" sz="1750" dirty="0"/>
          </a:p>
        </p:txBody>
      </p:sp>
      <p:pic>
        <p:nvPicPr>
          <p:cNvPr id="18" name="Image 17">
            <a:extLst>
              <a:ext uri="{FF2B5EF4-FFF2-40B4-BE49-F238E27FC236}">
                <a16:creationId xmlns:a16="http://schemas.microsoft.com/office/drawing/2014/main" id="{E9A23E0C-4D02-EC04-EC71-C318931655C4}"/>
              </a:ext>
            </a:extLst>
          </p:cNvPr>
          <p:cNvPicPr>
            <a:picLocks noChangeAspect="1"/>
          </p:cNvPicPr>
          <p:nvPr/>
        </p:nvPicPr>
        <p:blipFill>
          <a:blip r:embed="rId4"/>
          <a:stretch>
            <a:fillRect/>
          </a:stretch>
        </p:blipFill>
        <p:spPr>
          <a:xfrm>
            <a:off x="4311728" y="1050183"/>
            <a:ext cx="5554981" cy="6870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34760"/>
            <a:ext cx="5738217"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Définition des Services</a:t>
            </a:r>
            <a:endParaRPr lang="en-US" sz="4374" dirty="0"/>
          </a:p>
        </p:txBody>
      </p:sp>
      <p:pic>
        <p:nvPicPr>
          <p:cNvPr id="6" name="Image 1"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Continuité de Service</a:t>
            </a:r>
            <a:endParaRPr lang="en-US" sz="2187" dirty="0"/>
          </a:p>
        </p:txBody>
      </p:sp>
      <p:sp>
        <p:nvSpPr>
          <p:cNvPr id="8" name="Text 4"/>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Mise en place de solutions de sauvegarde et de reprise d'activité pour assurer la disponibilité des services.</a:t>
            </a:r>
            <a:endParaRPr lang="en-US" sz="1750" dirty="0"/>
          </a:p>
        </p:txBody>
      </p:sp>
      <p:pic>
        <p:nvPicPr>
          <p:cNvPr id="9" name="Image 2"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Devis</a:t>
            </a:r>
            <a:endParaRPr lang="en-US" sz="2187" dirty="0"/>
          </a:p>
        </p:txBody>
      </p:sp>
      <p:sp>
        <p:nvSpPr>
          <p:cNvPr id="11" name="Text 6"/>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Élaboration d'un devis détaillé prenant en compte l'ensemble des équipements et des services nécessaires.</a:t>
            </a:r>
            <a:endParaRPr lang="en-US" sz="1750" dirty="0"/>
          </a:p>
        </p:txBody>
      </p:sp>
      <p:pic>
        <p:nvPicPr>
          <p:cNvPr id="12" name="Image 3"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Serveurs Essentiels</a:t>
            </a:r>
            <a:endParaRPr lang="en-US" sz="2187" dirty="0"/>
          </a:p>
        </p:txBody>
      </p:sp>
      <p:sp>
        <p:nvSpPr>
          <p:cNvPr id="14" name="Text 8"/>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Déploiement de serveurs pour les services DNS, Active Directory, DHCP, web et de sauvegarde.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fr-FR"/>
          </a:p>
        </p:txBody>
      </p:sp>
      <p:sp>
        <p:nvSpPr>
          <p:cNvPr id="4" name="Text 1"/>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5" name="Text 2"/>
          <p:cNvSpPr/>
          <p:nvPr/>
        </p:nvSpPr>
        <p:spPr>
          <a:xfrm>
            <a:off x="2037993" y="3617952"/>
            <a:ext cx="10554414"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En conclusion, la mise en place de cette infrastructure réseau performante et évolutive permettra à l'école de bénéficier d'un système de communication et de collaboration numérique de haute qualité. Ce projet ambitieux assurera une </a:t>
            </a:r>
            <a:r>
              <a:rPr lang="en-US" sz="1750" b="1" dirty="0">
                <a:solidFill>
                  <a:srgbClr val="CFCBBF"/>
                </a:solidFill>
                <a:latin typeface="Raleway" pitchFamily="34" charset="0"/>
                <a:ea typeface="Raleway" pitchFamily="34" charset="-122"/>
                <a:cs typeface="Raleway" pitchFamily="34" charset="-120"/>
              </a:rPr>
              <a:t>connectivité fiable</a:t>
            </a:r>
            <a:r>
              <a:rPr lang="en-US" sz="1750" dirty="0">
                <a:solidFill>
                  <a:srgbClr val="CFCBBF"/>
                </a:solidFill>
                <a:latin typeface="Raleway" pitchFamily="34" charset="0"/>
                <a:ea typeface="Raleway" pitchFamily="34" charset="-122"/>
                <a:cs typeface="Raleway" pitchFamily="34" charset="-120"/>
              </a:rPr>
              <a:t>, un </a:t>
            </a:r>
            <a:r>
              <a:rPr lang="en-US" sz="1750" b="1" dirty="0">
                <a:solidFill>
                  <a:srgbClr val="CFCBBF"/>
                </a:solidFill>
                <a:latin typeface="Raleway" pitchFamily="34" charset="0"/>
                <a:ea typeface="Raleway" pitchFamily="34" charset="-122"/>
                <a:cs typeface="Raleway" pitchFamily="34" charset="-120"/>
              </a:rPr>
              <a:t>accès sécurisé</a:t>
            </a:r>
            <a:r>
              <a:rPr lang="en-US" sz="1750" dirty="0">
                <a:solidFill>
                  <a:srgbClr val="CFCBBF"/>
                </a:solidFill>
                <a:latin typeface="Raleway" pitchFamily="34" charset="0"/>
                <a:ea typeface="Raleway" pitchFamily="34" charset="-122"/>
                <a:cs typeface="Raleway" pitchFamily="34" charset="-120"/>
              </a:rPr>
              <a:t> aux ressources pour tous les utilisateurs, ainsi qu'une </a:t>
            </a:r>
            <a:r>
              <a:rPr lang="en-US" sz="1750" b="1" dirty="0">
                <a:solidFill>
                  <a:srgbClr val="CFCBBF"/>
                </a:solidFill>
                <a:latin typeface="Raleway" pitchFamily="34" charset="0"/>
                <a:ea typeface="Raleway" pitchFamily="34" charset="-122"/>
                <a:cs typeface="Raleway" pitchFamily="34" charset="-120"/>
              </a:rPr>
              <a:t>gestion centralisée et optimisée</a:t>
            </a:r>
            <a:r>
              <a:rPr lang="en-US" sz="1750" dirty="0">
                <a:solidFill>
                  <a:srgbClr val="CFCBBF"/>
                </a:solidFill>
                <a:latin typeface="Raleway" pitchFamily="34" charset="0"/>
                <a:ea typeface="Raleway" pitchFamily="34" charset="-122"/>
                <a:cs typeface="Raleway" pitchFamily="34" charset="-120"/>
              </a:rPr>
              <a:t> du parc informatique. L'école sera ainsi en mesure de relever les défis numériques actuels et futurs, offrant un </a:t>
            </a:r>
            <a:r>
              <a:rPr lang="en-US" sz="1750" b="1" dirty="0">
                <a:solidFill>
                  <a:srgbClr val="CFCBBF"/>
                </a:solidFill>
                <a:latin typeface="Raleway" pitchFamily="34" charset="0"/>
                <a:ea typeface="Raleway" pitchFamily="34" charset="-122"/>
                <a:cs typeface="Raleway" pitchFamily="34" charset="-120"/>
              </a:rPr>
              <a:t>environnement d'apprentissage moderne</a:t>
            </a:r>
            <a:r>
              <a:rPr lang="en-US" sz="1750" dirty="0">
                <a:solidFill>
                  <a:srgbClr val="CFCBBF"/>
                </a:solidFill>
                <a:latin typeface="Raleway" pitchFamily="34" charset="0"/>
                <a:ea typeface="Raleway" pitchFamily="34" charset="-122"/>
                <a:cs typeface="Raleway" pitchFamily="34" charset="-120"/>
              </a:rPr>
              <a:t> et </a:t>
            </a:r>
            <a:r>
              <a:rPr lang="en-US" sz="1750" b="1" dirty="0">
                <a:solidFill>
                  <a:srgbClr val="CFCBBF"/>
                </a:solidFill>
                <a:latin typeface="Raleway" pitchFamily="34" charset="0"/>
                <a:ea typeface="Raleway" pitchFamily="34" charset="-122"/>
                <a:cs typeface="Raleway" pitchFamily="34" charset="-120"/>
              </a:rPr>
              <a:t>propice à l'innovation pédagogique</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dirty="0" err="1">
                <a:solidFill>
                  <a:srgbClr val="FFD9BE"/>
                </a:solidFill>
                <a:latin typeface="Quattrocento" pitchFamily="34" charset="0"/>
                <a:ea typeface="Quattrocento" pitchFamily="34" charset="-122"/>
                <a:cs typeface="Quattrocento" pitchFamily="34" charset="-120"/>
              </a:rPr>
              <a:t>Présentation</a:t>
            </a:r>
            <a:r>
              <a:rPr lang="en-US" sz="4374" dirty="0">
                <a:solidFill>
                  <a:srgbClr val="FFD9BE"/>
                </a:solidFill>
                <a:latin typeface="Quattrocento" pitchFamily="34" charset="0"/>
                <a:ea typeface="Quattrocento" pitchFamily="34" charset="-122"/>
                <a:cs typeface="Quattrocento" pitchFamily="34" charset="-120"/>
              </a:rPr>
              <a:t> du </a:t>
            </a:r>
            <a:r>
              <a:rPr lang="en-US" sz="4374" dirty="0" err="1">
                <a:solidFill>
                  <a:srgbClr val="FFD9BE"/>
                </a:solidFill>
                <a:latin typeface="Quattrocento" pitchFamily="34" charset="0"/>
                <a:ea typeface="Quattrocento" pitchFamily="34" charset="-122"/>
                <a:cs typeface="Quattrocento" pitchFamily="34" charset="-120"/>
              </a:rPr>
              <a:t>Bâtiment</a:t>
            </a:r>
            <a:r>
              <a:rPr lang="en-US" sz="4374" dirty="0">
                <a:solidFill>
                  <a:srgbClr val="FFD9BE"/>
                </a:solidFill>
                <a:latin typeface="Quattrocento" pitchFamily="34" charset="0"/>
                <a:ea typeface="Quattrocento" pitchFamily="34" charset="-122"/>
                <a:cs typeface="Quattrocento" pitchFamily="34" charset="-120"/>
              </a:rPr>
              <a:t> au sein d'un CFA</a:t>
            </a:r>
            <a:endParaRPr lang="en-US" sz="4374" dirty="0"/>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 Le bâtiment dans lequel le système informatique sera déployé fait partie intégrante d'un Centre de Formation d'Apprentis (CFA). Il s'agit d'une structure moderne, bien équipée, offrant des espaces de formation adaptés aux besoins des élèves et du corps enseignant.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fr-FR"/>
          </a:p>
        </p:txBody>
      </p:sp>
      <p:sp>
        <p:nvSpPr>
          <p:cNvPr id="4" name="Text 1"/>
          <p:cNvSpPr/>
          <p:nvPr/>
        </p:nvSpPr>
        <p:spPr>
          <a:xfrm>
            <a:off x="2037993" y="1643420"/>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Fournir une infrastructure réseau fonctionnelle</a:t>
            </a:r>
            <a:endParaRPr lang="en-US" sz="4374" dirty="0"/>
          </a:p>
        </p:txBody>
      </p:sp>
      <p:sp>
        <p:nvSpPr>
          <p:cNvPr id="5" name="Text 2"/>
          <p:cNvSpPr/>
          <p:nvPr/>
        </p:nvSpPr>
        <p:spPr>
          <a:xfrm>
            <a:off x="2393394" y="3476506"/>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Concevoir un réseau haut débit et fiable pour desservir l'ensemble des salles de classe et espaces administratifs de l'école.</a:t>
            </a:r>
            <a:endParaRPr lang="en-US" sz="1750" dirty="0"/>
          </a:p>
        </p:txBody>
      </p:sp>
      <p:sp>
        <p:nvSpPr>
          <p:cNvPr id="6" name="Text 3"/>
          <p:cNvSpPr/>
          <p:nvPr/>
        </p:nvSpPr>
        <p:spPr>
          <a:xfrm>
            <a:off x="2393394" y="4276130"/>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Installer un </a:t>
            </a:r>
            <a:r>
              <a:rPr lang="en-US" sz="1750" b="1" dirty="0">
                <a:solidFill>
                  <a:srgbClr val="CFCBBF"/>
                </a:solidFill>
                <a:latin typeface="Raleway" pitchFamily="34" charset="0"/>
                <a:ea typeface="Raleway" pitchFamily="34" charset="-122"/>
                <a:cs typeface="Raleway" pitchFamily="34" charset="-120"/>
              </a:rPr>
              <a:t>système de câblage structuré</a:t>
            </a:r>
            <a:r>
              <a:rPr lang="en-US" sz="1750" dirty="0">
                <a:solidFill>
                  <a:srgbClr val="CFCBBF"/>
                </a:solidFill>
                <a:latin typeface="Raleway" pitchFamily="34" charset="0"/>
                <a:ea typeface="Raleway" pitchFamily="34" charset="-122"/>
                <a:cs typeface="Raleway" pitchFamily="34" charset="-120"/>
              </a:rPr>
              <a:t> permettant une distribution optimale du réseau informatique.</a:t>
            </a:r>
            <a:endParaRPr lang="en-US" sz="1750" dirty="0"/>
          </a:p>
        </p:txBody>
      </p:sp>
      <p:sp>
        <p:nvSpPr>
          <p:cNvPr id="7" name="Text 4"/>
          <p:cNvSpPr/>
          <p:nvPr/>
        </p:nvSpPr>
        <p:spPr>
          <a:xfrm>
            <a:off x="2393394" y="507575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Mettre en place des </a:t>
            </a:r>
            <a:r>
              <a:rPr lang="en-US" sz="1750" b="1" dirty="0">
                <a:solidFill>
                  <a:srgbClr val="CFCBBF"/>
                </a:solidFill>
                <a:latin typeface="Raleway" pitchFamily="34" charset="0"/>
                <a:ea typeface="Raleway" pitchFamily="34" charset="-122"/>
                <a:cs typeface="Raleway" pitchFamily="34" charset="-120"/>
              </a:rPr>
              <a:t>équipements réseau performants</a:t>
            </a:r>
            <a:r>
              <a:rPr lang="en-US" sz="1750" dirty="0">
                <a:solidFill>
                  <a:srgbClr val="CFCBBF"/>
                </a:solidFill>
                <a:latin typeface="Raleway" pitchFamily="34" charset="0"/>
                <a:ea typeface="Raleway" pitchFamily="34" charset="-122"/>
                <a:cs typeface="Raleway" pitchFamily="34" charset="-120"/>
              </a:rPr>
              <a:t> (routeurs, switchs, pare-feu) afin d'assurer une connexion rapide et sécurisée.</a:t>
            </a:r>
            <a:endParaRPr lang="en-US" sz="1750" dirty="0"/>
          </a:p>
        </p:txBody>
      </p:sp>
      <p:sp>
        <p:nvSpPr>
          <p:cNvPr id="8" name="Text 5"/>
          <p:cNvSpPr/>
          <p:nvPr/>
        </p:nvSpPr>
        <p:spPr>
          <a:xfrm>
            <a:off x="2393394" y="587537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CFCBBF"/>
                </a:solidFill>
                <a:latin typeface="Raleway" pitchFamily="34" charset="0"/>
                <a:ea typeface="Raleway" pitchFamily="34" charset="-122"/>
                <a:cs typeface="Raleway" pitchFamily="34" charset="-120"/>
              </a:rPr>
              <a:t>Configurer un </a:t>
            </a:r>
            <a:r>
              <a:rPr lang="en-US" sz="1750" b="1" dirty="0">
                <a:solidFill>
                  <a:srgbClr val="CFCBBF"/>
                </a:solidFill>
                <a:latin typeface="Raleway" pitchFamily="34" charset="0"/>
                <a:ea typeface="Raleway" pitchFamily="34" charset="-122"/>
                <a:cs typeface="Raleway" pitchFamily="34" charset="-120"/>
              </a:rPr>
              <a:t>système de supervision et de gestion centralisée</a:t>
            </a:r>
            <a:r>
              <a:rPr lang="en-US" sz="1750" dirty="0">
                <a:solidFill>
                  <a:srgbClr val="CFCBBF"/>
                </a:solidFill>
                <a:latin typeface="Raleway" pitchFamily="34" charset="0"/>
                <a:ea typeface="Raleway" pitchFamily="34" charset="-122"/>
                <a:cs typeface="Raleway" pitchFamily="34" charset="-120"/>
              </a:rPr>
              <a:t> pour suivre les performances et résoudre rapidement les éventuels incidents.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sp>
        <p:nvSpPr>
          <p:cNvPr id="4" name="Text 2"/>
          <p:cNvSpPr/>
          <p:nvPr/>
        </p:nvSpPr>
        <p:spPr>
          <a:xfrm>
            <a:off x="2348389" y="1336477"/>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Solution Apportée : Infrastructure (Réseau/Système)</a:t>
            </a:r>
            <a:endParaRPr lang="en-US" sz="4374" dirty="0"/>
          </a:p>
        </p:txBody>
      </p:sp>
      <p:sp>
        <p:nvSpPr>
          <p:cNvPr id="5" name="Text 3"/>
          <p:cNvSpPr/>
          <p:nvPr/>
        </p:nvSpPr>
        <p:spPr>
          <a:xfrm>
            <a:off x="2348389" y="3280648"/>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Réseau</a:t>
            </a:r>
            <a:endParaRPr lang="en-US" sz="2187" dirty="0"/>
          </a:p>
        </p:txBody>
      </p:sp>
      <p:sp>
        <p:nvSpPr>
          <p:cNvPr id="6" name="Text 4"/>
          <p:cNvSpPr/>
          <p:nvPr/>
        </p:nvSpPr>
        <p:spPr>
          <a:xfrm>
            <a:off x="2348389" y="3850005"/>
            <a:ext cx="2949416" cy="2487811"/>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L'infrastructure réseau sera conçue pour offrir une connectivité fiable et performante à l'ensemble des utilisateurs, en assurant une couverture complète du bâtiment.</a:t>
            </a:r>
            <a:endParaRPr lang="en-US" sz="1750" dirty="0"/>
          </a:p>
        </p:txBody>
      </p:sp>
      <p:sp>
        <p:nvSpPr>
          <p:cNvPr id="7" name="Text 5"/>
          <p:cNvSpPr/>
          <p:nvPr/>
        </p:nvSpPr>
        <p:spPr>
          <a:xfrm>
            <a:off x="5847398" y="3280648"/>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Système</a:t>
            </a:r>
            <a:endParaRPr lang="en-US" sz="2187" dirty="0"/>
          </a:p>
        </p:txBody>
      </p:sp>
      <p:sp>
        <p:nvSpPr>
          <p:cNvPr id="8" name="Text 6"/>
          <p:cNvSpPr/>
          <p:nvPr/>
        </p:nvSpPr>
        <p:spPr>
          <a:xfrm>
            <a:off x="5847398" y="3850005"/>
            <a:ext cx="2949416" cy="2843213"/>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Les composants système, tels que les serveurs et les postes de travail, seront dimensionnés pour répondre aux besoins en termes de puissance de calcul, de stockage et de sécurité.</a:t>
            </a:r>
            <a:endParaRPr lang="en-US" sz="1750" dirty="0"/>
          </a:p>
        </p:txBody>
      </p:sp>
      <p:sp>
        <p:nvSpPr>
          <p:cNvPr id="9" name="Text 7"/>
          <p:cNvSpPr/>
          <p:nvPr/>
        </p:nvSpPr>
        <p:spPr>
          <a:xfrm>
            <a:off x="9346406" y="3280648"/>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Évolutivité</a:t>
            </a:r>
            <a:endParaRPr lang="en-US" sz="2187" dirty="0"/>
          </a:p>
        </p:txBody>
      </p:sp>
      <p:sp>
        <p:nvSpPr>
          <p:cNvPr id="10" name="Text 8"/>
          <p:cNvSpPr/>
          <p:nvPr/>
        </p:nvSpPr>
        <p:spPr>
          <a:xfrm>
            <a:off x="9346406" y="3850005"/>
            <a:ext cx="2949416" cy="1777008"/>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Le système sera conçu de manière modulaire, permettant une évolution future en fonction des besoins de l'école.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fr-FR"/>
          </a:p>
        </p:txBody>
      </p:sp>
      <p:sp>
        <p:nvSpPr>
          <p:cNvPr id="4" name="Text 1"/>
          <p:cNvSpPr/>
          <p:nvPr/>
        </p:nvSpPr>
        <p:spPr>
          <a:xfrm>
            <a:off x="2037993" y="1643420"/>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Fournir une infrastructure réseau fonctionnelle</a:t>
            </a:r>
            <a:endParaRPr lang="en-US" sz="4374" dirty="0"/>
          </a:p>
        </p:txBody>
      </p:sp>
      <p:sp>
        <p:nvSpPr>
          <p:cNvPr id="5" name="Text 2"/>
          <p:cNvSpPr/>
          <p:nvPr/>
        </p:nvSpPr>
        <p:spPr>
          <a:xfrm>
            <a:off x="2393394" y="3476506"/>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Concevoir un réseau haut débit et fiable pour desservir l'ensemble des salles de classe et espaces administratifs de l'école.</a:t>
            </a:r>
            <a:endParaRPr lang="en-US" sz="1750" dirty="0"/>
          </a:p>
        </p:txBody>
      </p:sp>
      <p:sp>
        <p:nvSpPr>
          <p:cNvPr id="6" name="Text 3"/>
          <p:cNvSpPr/>
          <p:nvPr/>
        </p:nvSpPr>
        <p:spPr>
          <a:xfrm>
            <a:off x="2393394" y="4276130"/>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Installer un </a:t>
            </a:r>
            <a:r>
              <a:rPr lang="en-US" sz="1750" b="1" dirty="0">
                <a:solidFill>
                  <a:srgbClr val="CFCBBF"/>
                </a:solidFill>
                <a:latin typeface="Raleway" pitchFamily="34" charset="0"/>
                <a:ea typeface="Raleway" pitchFamily="34" charset="-122"/>
                <a:cs typeface="Raleway" pitchFamily="34" charset="-120"/>
              </a:rPr>
              <a:t>système de câblage structuré</a:t>
            </a:r>
            <a:r>
              <a:rPr lang="en-US" sz="1750" dirty="0">
                <a:solidFill>
                  <a:srgbClr val="CFCBBF"/>
                </a:solidFill>
                <a:latin typeface="Raleway" pitchFamily="34" charset="0"/>
                <a:ea typeface="Raleway" pitchFamily="34" charset="-122"/>
                <a:cs typeface="Raleway" pitchFamily="34" charset="-120"/>
              </a:rPr>
              <a:t> permettant une distribution optimale du réseau informatique.</a:t>
            </a:r>
            <a:endParaRPr lang="en-US" sz="1750" dirty="0"/>
          </a:p>
        </p:txBody>
      </p:sp>
      <p:sp>
        <p:nvSpPr>
          <p:cNvPr id="7" name="Text 4"/>
          <p:cNvSpPr/>
          <p:nvPr/>
        </p:nvSpPr>
        <p:spPr>
          <a:xfrm>
            <a:off x="2393394" y="507575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Mettre en place des </a:t>
            </a:r>
            <a:r>
              <a:rPr lang="en-US" sz="1750" b="1" dirty="0">
                <a:solidFill>
                  <a:srgbClr val="CFCBBF"/>
                </a:solidFill>
                <a:latin typeface="Raleway" pitchFamily="34" charset="0"/>
                <a:ea typeface="Raleway" pitchFamily="34" charset="-122"/>
                <a:cs typeface="Raleway" pitchFamily="34" charset="-120"/>
              </a:rPr>
              <a:t>équipements réseau performants</a:t>
            </a:r>
            <a:r>
              <a:rPr lang="en-US" sz="1750" dirty="0">
                <a:solidFill>
                  <a:srgbClr val="CFCBBF"/>
                </a:solidFill>
                <a:latin typeface="Raleway" pitchFamily="34" charset="0"/>
                <a:ea typeface="Raleway" pitchFamily="34" charset="-122"/>
                <a:cs typeface="Raleway" pitchFamily="34" charset="-120"/>
              </a:rPr>
              <a:t> (routeurs, switchs, pare-feu) afin d'assurer une connexion rapide et sécurisée.</a:t>
            </a:r>
            <a:endParaRPr lang="en-US" sz="1750" dirty="0"/>
          </a:p>
        </p:txBody>
      </p:sp>
      <p:sp>
        <p:nvSpPr>
          <p:cNvPr id="8" name="Text 5"/>
          <p:cNvSpPr/>
          <p:nvPr/>
        </p:nvSpPr>
        <p:spPr>
          <a:xfrm>
            <a:off x="2393394" y="587537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CFCBBF"/>
                </a:solidFill>
                <a:latin typeface="Raleway" pitchFamily="34" charset="0"/>
                <a:ea typeface="Raleway" pitchFamily="34" charset="-122"/>
                <a:cs typeface="Raleway" pitchFamily="34" charset="-120"/>
              </a:rPr>
              <a:t>Configurer un </a:t>
            </a:r>
            <a:r>
              <a:rPr lang="en-US" sz="1750" b="1" dirty="0">
                <a:solidFill>
                  <a:srgbClr val="CFCBBF"/>
                </a:solidFill>
                <a:latin typeface="Raleway" pitchFamily="34" charset="0"/>
                <a:ea typeface="Raleway" pitchFamily="34" charset="-122"/>
                <a:cs typeface="Raleway" pitchFamily="34" charset="-120"/>
              </a:rPr>
              <a:t>système de supervision et de gestion centralisée</a:t>
            </a:r>
            <a:r>
              <a:rPr lang="en-US" sz="1750" dirty="0">
                <a:solidFill>
                  <a:srgbClr val="CFCBBF"/>
                </a:solidFill>
                <a:latin typeface="Raleway" pitchFamily="34" charset="0"/>
                <a:ea typeface="Raleway" pitchFamily="34" charset="-122"/>
                <a:cs typeface="Raleway" pitchFamily="34" charset="-120"/>
              </a:rPr>
              <a:t> pour suivre les performances et résoudre rapidement les éventuels incidents.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sp>
        <p:nvSpPr>
          <p:cNvPr id="4" name="Text 2"/>
          <p:cNvSpPr/>
          <p:nvPr/>
        </p:nvSpPr>
        <p:spPr>
          <a:xfrm>
            <a:off x="2348389" y="740807"/>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Solution Apportée : Applicative (Full Stack)</a:t>
            </a:r>
            <a:endParaRPr lang="en-US" sz="4374" dirty="0"/>
          </a:p>
        </p:txBody>
      </p:sp>
      <p:sp>
        <p:nvSpPr>
          <p:cNvPr id="5" name="Shape 3"/>
          <p:cNvSpPr/>
          <p:nvPr/>
        </p:nvSpPr>
        <p:spPr>
          <a:xfrm>
            <a:off x="2348389" y="2573893"/>
            <a:ext cx="4855726" cy="2346365"/>
          </a:xfrm>
          <a:prstGeom prst="roundRect">
            <a:avLst>
              <a:gd name="adj" fmla="val 2841"/>
            </a:avLst>
          </a:prstGeom>
          <a:solidFill>
            <a:srgbClr val="234A49"/>
          </a:solidFill>
          <a:ln/>
        </p:spPr>
        <p:txBody>
          <a:bodyPr/>
          <a:lstStyle/>
          <a:p>
            <a:endParaRPr lang="fr-FR"/>
          </a:p>
        </p:txBody>
      </p:sp>
      <p:sp>
        <p:nvSpPr>
          <p:cNvPr id="6" name="Text 4"/>
          <p:cNvSpPr/>
          <p:nvPr/>
        </p:nvSpPr>
        <p:spPr>
          <a:xfrm>
            <a:off x="2570559" y="2796064"/>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Gestion Pédagogique</a:t>
            </a:r>
            <a:endParaRPr lang="en-US" sz="2187" dirty="0"/>
          </a:p>
        </p:txBody>
      </p:sp>
      <p:sp>
        <p:nvSpPr>
          <p:cNvPr id="7" name="Text 5"/>
          <p:cNvSpPr/>
          <p:nvPr/>
        </p:nvSpPr>
        <p:spPr>
          <a:xfrm>
            <a:off x="2570559" y="3276481"/>
            <a:ext cx="4411385" cy="1066205"/>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Mise en place d'une solution de gestion des notes, des emplois du temps et des absences, facilitant le suivi des élèves.</a:t>
            </a:r>
            <a:endParaRPr lang="en-US" sz="1750" dirty="0"/>
          </a:p>
        </p:txBody>
      </p:sp>
      <p:sp>
        <p:nvSpPr>
          <p:cNvPr id="8" name="Shape 6"/>
          <p:cNvSpPr/>
          <p:nvPr/>
        </p:nvSpPr>
        <p:spPr>
          <a:xfrm>
            <a:off x="7426285" y="2573893"/>
            <a:ext cx="4855726" cy="2346365"/>
          </a:xfrm>
          <a:prstGeom prst="roundRect">
            <a:avLst>
              <a:gd name="adj" fmla="val 2841"/>
            </a:avLst>
          </a:prstGeom>
          <a:solidFill>
            <a:srgbClr val="234A49"/>
          </a:solidFill>
          <a:ln/>
        </p:spPr>
        <p:txBody>
          <a:bodyPr/>
          <a:lstStyle/>
          <a:p>
            <a:endParaRPr lang="fr-FR"/>
          </a:p>
        </p:txBody>
      </p:sp>
      <p:sp>
        <p:nvSpPr>
          <p:cNvPr id="9" name="Text 7"/>
          <p:cNvSpPr/>
          <p:nvPr/>
        </p:nvSpPr>
        <p:spPr>
          <a:xfrm>
            <a:off x="7648456" y="2796064"/>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Administration</a:t>
            </a:r>
            <a:endParaRPr lang="en-US" sz="2187" dirty="0"/>
          </a:p>
        </p:txBody>
      </p:sp>
      <p:sp>
        <p:nvSpPr>
          <p:cNvPr id="10" name="Text 8"/>
          <p:cNvSpPr/>
          <p:nvPr/>
        </p:nvSpPr>
        <p:spPr>
          <a:xfrm>
            <a:off x="7648456" y="3276481"/>
            <a:ext cx="4411385"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Déploiement d'outils de gestion administrative, tels que la comptabilité, les ressources humaines et la communication avec les parents.</a:t>
            </a:r>
            <a:endParaRPr lang="en-US" sz="1750" dirty="0"/>
          </a:p>
        </p:txBody>
      </p:sp>
      <p:sp>
        <p:nvSpPr>
          <p:cNvPr id="11" name="Shape 9"/>
          <p:cNvSpPr/>
          <p:nvPr/>
        </p:nvSpPr>
        <p:spPr>
          <a:xfrm>
            <a:off x="2348389" y="5142428"/>
            <a:ext cx="4855726" cy="2346365"/>
          </a:xfrm>
          <a:prstGeom prst="roundRect">
            <a:avLst>
              <a:gd name="adj" fmla="val 2841"/>
            </a:avLst>
          </a:prstGeom>
          <a:solidFill>
            <a:srgbClr val="234A49"/>
          </a:solidFill>
          <a:ln/>
        </p:spPr>
        <p:txBody>
          <a:bodyPr/>
          <a:lstStyle/>
          <a:p>
            <a:endParaRPr lang="fr-FR"/>
          </a:p>
        </p:txBody>
      </p:sp>
      <p:sp>
        <p:nvSpPr>
          <p:cNvPr id="12" name="Text 10"/>
          <p:cNvSpPr/>
          <p:nvPr/>
        </p:nvSpPr>
        <p:spPr>
          <a:xfrm>
            <a:off x="2570559" y="5364599"/>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Collaboration</a:t>
            </a:r>
            <a:endParaRPr lang="en-US" sz="2187" dirty="0"/>
          </a:p>
        </p:txBody>
      </p:sp>
      <p:sp>
        <p:nvSpPr>
          <p:cNvPr id="13" name="Text 11"/>
          <p:cNvSpPr/>
          <p:nvPr/>
        </p:nvSpPr>
        <p:spPr>
          <a:xfrm>
            <a:off x="2570559" y="5845016"/>
            <a:ext cx="4411385"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Intégration d'une suite collaborative permettant le partage de documents, la communication et la coordination entre les différents acteurs.</a:t>
            </a:r>
            <a:endParaRPr lang="en-US" sz="1750" dirty="0"/>
          </a:p>
        </p:txBody>
      </p:sp>
      <p:sp>
        <p:nvSpPr>
          <p:cNvPr id="14" name="Shape 12"/>
          <p:cNvSpPr/>
          <p:nvPr/>
        </p:nvSpPr>
        <p:spPr>
          <a:xfrm>
            <a:off x="7426285" y="5142428"/>
            <a:ext cx="4855726" cy="2346365"/>
          </a:xfrm>
          <a:prstGeom prst="roundRect">
            <a:avLst>
              <a:gd name="adj" fmla="val 2841"/>
            </a:avLst>
          </a:prstGeom>
          <a:solidFill>
            <a:srgbClr val="234A49"/>
          </a:solidFill>
          <a:ln/>
        </p:spPr>
        <p:txBody>
          <a:bodyPr/>
          <a:lstStyle/>
          <a:p>
            <a:endParaRPr lang="fr-FR"/>
          </a:p>
        </p:txBody>
      </p:sp>
      <p:sp>
        <p:nvSpPr>
          <p:cNvPr id="15" name="Text 13"/>
          <p:cNvSpPr/>
          <p:nvPr/>
        </p:nvSpPr>
        <p:spPr>
          <a:xfrm>
            <a:off x="7648456" y="5364599"/>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Mobilité</a:t>
            </a:r>
            <a:endParaRPr lang="en-US" sz="2187" dirty="0"/>
          </a:p>
        </p:txBody>
      </p:sp>
      <p:sp>
        <p:nvSpPr>
          <p:cNvPr id="16" name="Text 14"/>
          <p:cNvSpPr/>
          <p:nvPr/>
        </p:nvSpPr>
        <p:spPr>
          <a:xfrm>
            <a:off x="7648456" y="5845016"/>
            <a:ext cx="4411385"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Prise en compte des besoins de mobilité, avec un accès sécurisé aux ressources depuis les appareils personnels des élèves et du personnel.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78098"/>
            <a:ext cx="93064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Contrainte : Compatibilité des logiciels utilisés par l'école</a:t>
            </a:r>
            <a:endParaRPr lang="en-US" sz="4374" dirty="0"/>
          </a:p>
        </p:txBody>
      </p:sp>
      <p:sp>
        <p:nvSpPr>
          <p:cNvPr id="6" name="Shape 2"/>
          <p:cNvSpPr/>
          <p:nvPr/>
        </p:nvSpPr>
        <p:spPr>
          <a:xfrm>
            <a:off x="4490799" y="2700099"/>
            <a:ext cx="4542115" cy="2693551"/>
          </a:xfrm>
          <a:prstGeom prst="roundRect">
            <a:avLst>
              <a:gd name="adj" fmla="val 2475"/>
            </a:avLst>
          </a:prstGeom>
          <a:solidFill>
            <a:srgbClr val="2D3033"/>
          </a:solidFill>
          <a:ln/>
        </p:spPr>
        <p:txBody>
          <a:bodyPr/>
          <a:lstStyle/>
          <a:p>
            <a:endParaRPr lang="fr-FR"/>
          </a:p>
        </p:txBody>
      </p:sp>
      <p:sp>
        <p:nvSpPr>
          <p:cNvPr id="7" name="Text 3"/>
          <p:cNvSpPr/>
          <p:nvPr/>
        </p:nvSpPr>
        <p:spPr>
          <a:xfrm>
            <a:off x="4712970" y="2922270"/>
            <a:ext cx="3147298"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Analyse du parc logiciel</a:t>
            </a:r>
            <a:endParaRPr lang="en-US" sz="2187" dirty="0"/>
          </a:p>
        </p:txBody>
      </p:sp>
      <p:sp>
        <p:nvSpPr>
          <p:cNvPr id="8" name="Text 4"/>
          <p:cNvSpPr/>
          <p:nvPr/>
        </p:nvSpPr>
        <p:spPr>
          <a:xfrm>
            <a:off x="4712970" y="3402687"/>
            <a:ext cx="4097774"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Effectuer un inventaire complet des logiciels et applications utilisés par l'école pour identifier les exigences de compatibilité.</a:t>
            </a:r>
            <a:endParaRPr lang="en-US" sz="1750" dirty="0"/>
          </a:p>
        </p:txBody>
      </p:sp>
      <p:sp>
        <p:nvSpPr>
          <p:cNvPr id="9" name="Shape 5"/>
          <p:cNvSpPr/>
          <p:nvPr/>
        </p:nvSpPr>
        <p:spPr>
          <a:xfrm>
            <a:off x="9255085" y="2700099"/>
            <a:ext cx="4542115" cy="2693551"/>
          </a:xfrm>
          <a:prstGeom prst="roundRect">
            <a:avLst>
              <a:gd name="adj" fmla="val 2475"/>
            </a:avLst>
          </a:prstGeom>
          <a:solidFill>
            <a:srgbClr val="2D3033"/>
          </a:solidFill>
          <a:ln/>
        </p:spPr>
        <p:txBody>
          <a:bodyPr/>
          <a:lstStyle/>
          <a:p>
            <a:endParaRPr lang="fr-FR"/>
          </a:p>
        </p:txBody>
      </p:sp>
      <p:sp>
        <p:nvSpPr>
          <p:cNvPr id="10" name="Text 6"/>
          <p:cNvSpPr/>
          <p:nvPr/>
        </p:nvSpPr>
        <p:spPr>
          <a:xfrm>
            <a:off x="9477256" y="2922270"/>
            <a:ext cx="4097774"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Choix de solutions compatibles</a:t>
            </a:r>
            <a:endParaRPr lang="en-US" sz="2187" dirty="0"/>
          </a:p>
        </p:txBody>
      </p:sp>
      <p:sp>
        <p:nvSpPr>
          <p:cNvPr id="11" name="Text 7"/>
          <p:cNvSpPr/>
          <p:nvPr/>
        </p:nvSpPr>
        <p:spPr>
          <a:xfrm>
            <a:off x="9477256" y="3749873"/>
            <a:ext cx="4097774"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Sélectionner des équipements réseau et des outils de gestion qui supportent les logiciels existants pour assurer une intégration harmonieuse.</a:t>
            </a:r>
            <a:endParaRPr lang="en-US" sz="1750" dirty="0"/>
          </a:p>
        </p:txBody>
      </p:sp>
      <p:sp>
        <p:nvSpPr>
          <p:cNvPr id="12" name="Shape 8"/>
          <p:cNvSpPr/>
          <p:nvPr/>
        </p:nvSpPr>
        <p:spPr>
          <a:xfrm>
            <a:off x="4490799" y="5615821"/>
            <a:ext cx="9306401" cy="1635562"/>
          </a:xfrm>
          <a:prstGeom prst="roundRect">
            <a:avLst>
              <a:gd name="adj" fmla="val 4076"/>
            </a:avLst>
          </a:prstGeom>
          <a:solidFill>
            <a:srgbClr val="2D3033"/>
          </a:solidFill>
          <a:ln/>
        </p:spPr>
        <p:txBody>
          <a:bodyPr/>
          <a:lstStyle/>
          <a:p>
            <a:endParaRPr lang="fr-FR"/>
          </a:p>
        </p:txBody>
      </p:sp>
      <p:sp>
        <p:nvSpPr>
          <p:cNvPr id="13" name="Text 9"/>
          <p:cNvSpPr/>
          <p:nvPr/>
        </p:nvSpPr>
        <p:spPr>
          <a:xfrm>
            <a:off x="4712970" y="5837992"/>
            <a:ext cx="3078361"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Mise à jour progressive</a:t>
            </a:r>
            <a:endParaRPr lang="en-US" sz="2187" dirty="0"/>
          </a:p>
        </p:txBody>
      </p:sp>
      <p:sp>
        <p:nvSpPr>
          <p:cNvPr id="14" name="Text 10"/>
          <p:cNvSpPr/>
          <p:nvPr/>
        </p:nvSpPr>
        <p:spPr>
          <a:xfrm>
            <a:off x="4712970" y="6318409"/>
            <a:ext cx="8862060"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Planifier une migration progressive vers des versions compatibles des logiciels critiques, en minimisant les perturbations pour les utilisateurs.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fr-FR"/>
          </a:p>
        </p:txBody>
      </p:sp>
      <p:sp>
        <p:nvSpPr>
          <p:cNvPr id="3" name="Shape 1"/>
          <p:cNvSpPr/>
          <p:nvPr/>
        </p:nvSpPr>
        <p:spPr>
          <a:xfrm>
            <a:off x="0" y="0"/>
            <a:ext cx="14630400" cy="8229600"/>
          </a:xfrm>
          <a:prstGeom prst="rect">
            <a:avLst/>
          </a:prstGeom>
          <a:solidFill>
            <a:srgbClr val="123332"/>
          </a:solidFill>
          <a:ln/>
        </p:spPr>
        <p:txBody>
          <a:bodyPr/>
          <a:lstStyle/>
          <a:p>
            <a:endParaRPr lang="fr-FR"/>
          </a:p>
        </p:txBody>
      </p:sp>
      <p:sp>
        <p:nvSpPr>
          <p:cNvPr id="4" name="Text 2"/>
          <p:cNvSpPr/>
          <p:nvPr/>
        </p:nvSpPr>
        <p:spPr>
          <a:xfrm>
            <a:off x="2348389" y="821174"/>
            <a:ext cx="8166497"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Définition des Équipements Clés</a:t>
            </a:r>
            <a:endParaRPr lang="en-US" sz="4374" dirty="0"/>
          </a:p>
        </p:txBody>
      </p:sp>
      <p:sp>
        <p:nvSpPr>
          <p:cNvPr id="5" name="Shape 3"/>
          <p:cNvSpPr/>
          <p:nvPr/>
        </p:nvSpPr>
        <p:spPr>
          <a:xfrm>
            <a:off x="2348389" y="4506397"/>
            <a:ext cx="9933503" cy="27742"/>
          </a:xfrm>
          <a:prstGeom prst="rect">
            <a:avLst/>
          </a:prstGeom>
          <a:solidFill>
            <a:srgbClr val="EF9C82"/>
          </a:solidFill>
          <a:ln/>
        </p:spPr>
        <p:txBody>
          <a:bodyPr/>
          <a:lstStyle/>
          <a:p>
            <a:endParaRPr lang="fr-FR"/>
          </a:p>
        </p:txBody>
      </p:sp>
      <p:sp>
        <p:nvSpPr>
          <p:cNvPr id="6" name="Shape 4"/>
          <p:cNvSpPr/>
          <p:nvPr/>
        </p:nvSpPr>
        <p:spPr>
          <a:xfrm>
            <a:off x="4254520" y="3728799"/>
            <a:ext cx="27742" cy="777597"/>
          </a:xfrm>
          <a:prstGeom prst="rect">
            <a:avLst/>
          </a:prstGeom>
          <a:solidFill>
            <a:srgbClr val="EF9C82"/>
          </a:solidFill>
          <a:ln/>
        </p:spPr>
        <p:txBody>
          <a:bodyPr/>
          <a:lstStyle/>
          <a:p>
            <a:endParaRPr lang="fr-FR"/>
          </a:p>
        </p:txBody>
      </p:sp>
      <p:sp>
        <p:nvSpPr>
          <p:cNvPr id="7" name="Shape 5"/>
          <p:cNvSpPr/>
          <p:nvPr/>
        </p:nvSpPr>
        <p:spPr>
          <a:xfrm>
            <a:off x="4018478" y="4256484"/>
            <a:ext cx="499943" cy="499943"/>
          </a:xfrm>
          <a:prstGeom prst="roundRect">
            <a:avLst>
              <a:gd name="adj" fmla="val 13333"/>
            </a:avLst>
          </a:prstGeom>
          <a:solidFill>
            <a:srgbClr val="234A49"/>
          </a:solidFill>
          <a:ln/>
        </p:spPr>
        <p:txBody>
          <a:bodyPr/>
          <a:lstStyle/>
          <a:p>
            <a:endParaRPr lang="fr-FR"/>
          </a:p>
        </p:txBody>
      </p:sp>
      <p:sp>
        <p:nvSpPr>
          <p:cNvPr id="8" name="Text 6"/>
          <p:cNvSpPr/>
          <p:nvPr/>
        </p:nvSpPr>
        <p:spPr>
          <a:xfrm>
            <a:off x="4209455" y="4298156"/>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1</a:t>
            </a:r>
            <a:endParaRPr lang="en-US" sz="2624" dirty="0"/>
          </a:p>
        </p:txBody>
      </p:sp>
      <p:sp>
        <p:nvSpPr>
          <p:cNvPr id="9" name="Text 7"/>
          <p:cNvSpPr/>
          <p:nvPr/>
        </p:nvSpPr>
        <p:spPr>
          <a:xfrm>
            <a:off x="2879646" y="1959888"/>
            <a:ext cx="2777490" cy="347186"/>
          </a:xfrm>
          <a:prstGeom prst="rect">
            <a:avLst/>
          </a:prstGeom>
          <a:noFill/>
          <a:ln/>
        </p:spPr>
        <p:txBody>
          <a:bodyPr wrap="none" rtlCol="0" anchor="t"/>
          <a:lstStyle/>
          <a:p>
            <a:pPr marL="0" indent="0" algn="ctr">
              <a:lnSpc>
                <a:spcPts val="2734"/>
              </a:lnSpc>
              <a:buNone/>
            </a:pPr>
            <a:r>
              <a:rPr lang="en-US" sz="2187" dirty="0">
                <a:solidFill>
                  <a:srgbClr val="FFD9BE"/>
                </a:solidFill>
                <a:latin typeface="Quattrocento" pitchFamily="34" charset="0"/>
                <a:ea typeface="Quattrocento" pitchFamily="34" charset="-122"/>
                <a:cs typeface="Quattrocento" pitchFamily="34" charset="-120"/>
              </a:rPr>
              <a:t>Routeur</a:t>
            </a:r>
            <a:endParaRPr lang="en-US" sz="2187" dirty="0"/>
          </a:p>
        </p:txBody>
      </p:sp>
      <p:sp>
        <p:nvSpPr>
          <p:cNvPr id="10" name="Text 8"/>
          <p:cNvSpPr/>
          <p:nvPr/>
        </p:nvSpPr>
        <p:spPr>
          <a:xfrm>
            <a:off x="2570559" y="2440305"/>
            <a:ext cx="3395663" cy="1066205"/>
          </a:xfrm>
          <a:prstGeom prst="rect">
            <a:avLst/>
          </a:prstGeom>
          <a:noFill/>
          <a:ln/>
        </p:spPr>
        <p:txBody>
          <a:bodyPr wrap="square" rtlCol="0" anchor="t"/>
          <a:lstStyle/>
          <a:p>
            <a:pPr marL="0" indent="0" algn="ctr">
              <a:lnSpc>
                <a:spcPts val="2799"/>
              </a:lnSpc>
              <a:buNone/>
            </a:pPr>
            <a:r>
              <a:rPr lang="en-US" sz="1750" dirty="0">
                <a:solidFill>
                  <a:srgbClr val="F9EEE7"/>
                </a:solidFill>
                <a:latin typeface="Quattrocento" pitchFamily="34" charset="0"/>
                <a:ea typeface="Quattrocento" pitchFamily="34" charset="-122"/>
                <a:cs typeface="Quattrocento" pitchFamily="34" charset="-120"/>
              </a:rPr>
              <a:t>Le routeur assurera le routage du trafic entre les différents réseaux et l'accès à Internet.</a:t>
            </a:r>
            <a:endParaRPr lang="en-US" sz="1750" dirty="0"/>
          </a:p>
        </p:txBody>
      </p:sp>
      <p:sp>
        <p:nvSpPr>
          <p:cNvPr id="11" name="Shape 9"/>
          <p:cNvSpPr/>
          <p:nvPr/>
        </p:nvSpPr>
        <p:spPr>
          <a:xfrm>
            <a:off x="6285607" y="4506397"/>
            <a:ext cx="27742" cy="777597"/>
          </a:xfrm>
          <a:prstGeom prst="rect">
            <a:avLst/>
          </a:prstGeom>
          <a:solidFill>
            <a:srgbClr val="EF9C82"/>
          </a:solidFill>
          <a:ln/>
        </p:spPr>
        <p:txBody>
          <a:bodyPr/>
          <a:lstStyle/>
          <a:p>
            <a:endParaRPr lang="fr-FR"/>
          </a:p>
        </p:txBody>
      </p:sp>
      <p:sp>
        <p:nvSpPr>
          <p:cNvPr id="12" name="Shape 10"/>
          <p:cNvSpPr/>
          <p:nvPr/>
        </p:nvSpPr>
        <p:spPr>
          <a:xfrm>
            <a:off x="6049566" y="4256484"/>
            <a:ext cx="499943" cy="499943"/>
          </a:xfrm>
          <a:prstGeom prst="roundRect">
            <a:avLst>
              <a:gd name="adj" fmla="val 13333"/>
            </a:avLst>
          </a:prstGeom>
          <a:solidFill>
            <a:srgbClr val="234A49"/>
          </a:solidFill>
          <a:ln/>
        </p:spPr>
        <p:txBody>
          <a:bodyPr/>
          <a:lstStyle/>
          <a:p>
            <a:endParaRPr lang="fr-FR"/>
          </a:p>
        </p:txBody>
      </p:sp>
      <p:sp>
        <p:nvSpPr>
          <p:cNvPr id="13" name="Text 11"/>
          <p:cNvSpPr/>
          <p:nvPr/>
        </p:nvSpPr>
        <p:spPr>
          <a:xfrm>
            <a:off x="6210181" y="4298156"/>
            <a:ext cx="178713"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2</a:t>
            </a:r>
            <a:endParaRPr lang="en-US" sz="2624" dirty="0"/>
          </a:p>
        </p:txBody>
      </p:sp>
      <p:sp>
        <p:nvSpPr>
          <p:cNvPr id="14" name="Text 12"/>
          <p:cNvSpPr/>
          <p:nvPr/>
        </p:nvSpPr>
        <p:spPr>
          <a:xfrm>
            <a:off x="4910733" y="5506283"/>
            <a:ext cx="2777490" cy="347186"/>
          </a:xfrm>
          <a:prstGeom prst="rect">
            <a:avLst/>
          </a:prstGeom>
          <a:noFill/>
          <a:ln/>
        </p:spPr>
        <p:txBody>
          <a:bodyPr wrap="none" rtlCol="0" anchor="t"/>
          <a:lstStyle/>
          <a:p>
            <a:pPr marL="0" indent="0" algn="ctr">
              <a:lnSpc>
                <a:spcPts val="2734"/>
              </a:lnSpc>
              <a:buNone/>
            </a:pPr>
            <a:r>
              <a:rPr lang="en-US" sz="2187" dirty="0">
                <a:solidFill>
                  <a:srgbClr val="FFD9BE"/>
                </a:solidFill>
                <a:latin typeface="Quattrocento" pitchFamily="34" charset="0"/>
                <a:ea typeface="Quattrocento" pitchFamily="34" charset="-122"/>
                <a:cs typeface="Quattrocento" pitchFamily="34" charset="-120"/>
              </a:rPr>
              <a:t>Switchs</a:t>
            </a:r>
            <a:endParaRPr lang="en-US" sz="2187" dirty="0"/>
          </a:p>
        </p:txBody>
      </p:sp>
      <p:sp>
        <p:nvSpPr>
          <p:cNvPr id="15" name="Text 13"/>
          <p:cNvSpPr/>
          <p:nvPr/>
        </p:nvSpPr>
        <p:spPr>
          <a:xfrm>
            <a:off x="4601647" y="5986701"/>
            <a:ext cx="3395782" cy="1421606"/>
          </a:xfrm>
          <a:prstGeom prst="rect">
            <a:avLst/>
          </a:prstGeom>
          <a:noFill/>
          <a:ln/>
        </p:spPr>
        <p:txBody>
          <a:bodyPr wrap="square" rtlCol="0" anchor="t"/>
          <a:lstStyle/>
          <a:p>
            <a:pPr marL="0" indent="0" algn="ctr">
              <a:lnSpc>
                <a:spcPts val="2799"/>
              </a:lnSpc>
              <a:buNone/>
            </a:pPr>
            <a:r>
              <a:rPr lang="en-US" sz="1750" dirty="0">
                <a:solidFill>
                  <a:srgbClr val="F9EEE7"/>
                </a:solidFill>
                <a:latin typeface="Quattrocento" pitchFamily="34" charset="0"/>
                <a:ea typeface="Quattrocento" pitchFamily="34" charset="-122"/>
                <a:cs typeface="Quattrocento" pitchFamily="34" charset="-120"/>
              </a:rPr>
              <a:t>Deux à trois switchs seront déployés pour interconnecter les différents segments du réseau local.</a:t>
            </a:r>
            <a:endParaRPr lang="en-US" sz="1750" dirty="0"/>
          </a:p>
        </p:txBody>
      </p:sp>
      <p:sp>
        <p:nvSpPr>
          <p:cNvPr id="16" name="Shape 14"/>
          <p:cNvSpPr/>
          <p:nvPr/>
        </p:nvSpPr>
        <p:spPr>
          <a:xfrm>
            <a:off x="8316694" y="3728799"/>
            <a:ext cx="27742" cy="777597"/>
          </a:xfrm>
          <a:prstGeom prst="rect">
            <a:avLst/>
          </a:prstGeom>
          <a:solidFill>
            <a:srgbClr val="EF9C82"/>
          </a:solidFill>
          <a:ln/>
        </p:spPr>
        <p:txBody>
          <a:bodyPr/>
          <a:lstStyle/>
          <a:p>
            <a:endParaRPr lang="fr-FR"/>
          </a:p>
        </p:txBody>
      </p:sp>
      <p:sp>
        <p:nvSpPr>
          <p:cNvPr id="17" name="Shape 15"/>
          <p:cNvSpPr/>
          <p:nvPr/>
        </p:nvSpPr>
        <p:spPr>
          <a:xfrm>
            <a:off x="8080653" y="4256484"/>
            <a:ext cx="499943" cy="499943"/>
          </a:xfrm>
          <a:prstGeom prst="roundRect">
            <a:avLst>
              <a:gd name="adj" fmla="val 13333"/>
            </a:avLst>
          </a:prstGeom>
          <a:solidFill>
            <a:srgbClr val="234A49"/>
          </a:solidFill>
          <a:ln/>
        </p:spPr>
        <p:txBody>
          <a:bodyPr/>
          <a:lstStyle/>
          <a:p>
            <a:endParaRPr lang="fr-FR"/>
          </a:p>
        </p:txBody>
      </p:sp>
      <p:sp>
        <p:nvSpPr>
          <p:cNvPr id="18" name="Text 16"/>
          <p:cNvSpPr/>
          <p:nvPr/>
        </p:nvSpPr>
        <p:spPr>
          <a:xfrm>
            <a:off x="8239958" y="4298156"/>
            <a:ext cx="181332"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3</a:t>
            </a:r>
            <a:endParaRPr lang="en-US" sz="2624" dirty="0"/>
          </a:p>
        </p:txBody>
      </p:sp>
      <p:sp>
        <p:nvSpPr>
          <p:cNvPr id="19" name="Text 17"/>
          <p:cNvSpPr/>
          <p:nvPr/>
        </p:nvSpPr>
        <p:spPr>
          <a:xfrm>
            <a:off x="6941820" y="1959888"/>
            <a:ext cx="2777490" cy="347186"/>
          </a:xfrm>
          <a:prstGeom prst="rect">
            <a:avLst/>
          </a:prstGeom>
          <a:noFill/>
          <a:ln/>
        </p:spPr>
        <p:txBody>
          <a:bodyPr wrap="none" rtlCol="0" anchor="t"/>
          <a:lstStyle/>
          <a:p>
            <a:pPr marL="0" indent="0" algn="ctr">
              <a:lnSpc>
                <a:spcPts val="2734"/>
              </a:lnSpc>
              <a:buNone/>
            </a:pPr>
            <a:r>
              <a:rPr lang="en-US" sz="2187" dirty="0">
                <a:solidFill>
                  <a:srgbClr val="FFD9BE"/>
                </a:solidFill>
                <a:latin typeface="Quattrocento" pitchFamily="34" charset="0"/>
                <a:ea typeface="Quattrocento" pitchFamily="34" charset="-122"/>
                <a:cs typeface="Quattrocento" pitchFamily="34" charset="-120"/>
              </a:rPr>
              <a:t>Pare-feu</a:t>
            </a:r>
            <a:endParaRPr lang="en-US" sz="2187" dirty="0"/>
          </a:p>
        </p:txBody>
      </p:sp>
      <p:sp>
        <p:nvSpPr>
          <p:cNvPr id="20" name="Text 18"/>
          <p:cNvSpPr/>
          <p:nvPr/>
        </p:nvSpPr>
        <p:spPr>
          <a:xfrm>
            <a:off x="6632734" y="2440305"/>
            <a:ext cx="3395782" cy="1066205"/>
          </a:xfrm>
          <a:prstGeom prst="rect">
            <a:avLst/>
          </a:prstGeom>
          <a:noFill/>
          <a:ln/>
        </p:spPr>
        <p:txBody>
          <a:bodyPr wrap="square" rtlCol="0" anchor="t"/>
          <a:lstStyle/>
          <a:p>
            <a:pPr marL="0" indent="0" algn="ctr">
              <a:lnSpc>
                <a:spcPts val="2799"/>
              </a:lnSpc>
              <a:buNone/>
            </a:pPr>
            <a:r>
              <a:rPr lang="en-US" sz="1750" dirty="0">
                <a:solidFill>
                  <a:srgbClr val="F9EEE7"/>
                </a:solidFill>
                <a:latin typeface="Quattrocento" pitchFamily="34" charset="0"/>
                <a:ea typeface="Quattrocento" pitchFamily="34" charset="-122"/>
                <a:cs typeface="Quattrocento" pitchFamily="34" charset="-120"/>
              </a:rPr>
              <a:t>Le pare-feu permettra de sécuriser les accès entre le réseau interne et le réseau externe.</a:t>
            </a:r>
            <a:endParaRPr lang="en-US" sz="1750" dirty="0"/>
          </a:p>
        </p:txBody>
      </p:sp>
      <p:sp>
        <p:nvSpPr>
          <p:cNvPr id="21" name="Shape 19"/>
          <p:cNvSpPr/>
          <p:nvPr/>
        </p:nvSpPr>
        <p:spPr>
          <a:xfrm>
            <a:off x="10347900" y="4506397"/>
            <a:ext cx="27742" cy="777597"/>
          </a:xfrm>
          <a:prstGeom prst="rect">
            <a:avLst/>
          </a:prstGeom>
          <a:solidFill>
            <a:srgbClr val="EF9C82"/>
          </a:solidFill>
          <a:ln/>
        </p:spPr>
        <p:txBody>
          <a:bodyPr/>
          <a:lstStyle/>
          <a:p>
            <a:endParaRPr lang="fr-FR"/>
          </a:p>
        </p:txBody>
      </p:sp>
      <p:sp>
        <p:nvSpPr>
          <p:cNvPr id="22" name="Shape 20"/>
          <p:cNvSpPr/>
          <p:nvPr/>
        </p:nvSpPr>
        <p:spPr>
          <a:xfrm>
            <a:off x="10111859" y="4256484"/>
            <a:ext cx="499943" cy="499943"/>
          </a:xfrm>
          <a:prstGeom prst="roundRect">
            <a:avLst>
              <a:gd name="adj" fmla="val 13333"/>
            </a:avLst>
          </a:prstGeom>
          <a:solidFill>
            <a:srgbClr val="234A49"/>
          </a:solidFill>
          <a:ln/>
        </p:spPr>
        <p:txBody>
          <a:bodyPr/>
          <a:lstStyle/>
          <a:p>
            <a:endParaRPr lang="fr-FR"/>
          </a:p>
        </p:txBody>
      </p:sp>
      <p:sp>
        <p:nvSpPr>
          <p:cNvPr id="23" name="Text 21"/>
          <p:cNvSpPr/>
          <p:nvPr/>
        </p:nvSpPr>
        <p:spPr>
          <a:xfrm>
            <a:off x="10277118" y="4298156"/>
            <a:ext cx="169307"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4</a:t>
            </a:r>
            <a:endParaRPr lang="en-US" sz="2624" dirty="0"/>
          </a:p>
        </p:txBody>
      </p:sp>
      <p:sp>
        <p:nvSpPr>
          <p:cNvPr id="24" name="Text 22"/>
          <p:cNvSpPr/>
          <p:nvPr/>
        </p:nvSpPr>
        <p:spPr>
          <a:xfrm>
            <a:off x="8973026" y="5506283"/>
            <a:ext cx="2777490" cy="347186"/>
          </a:xfrm>
          <a:prstGeom prst="rect">
            <a:avLst/>
          </a:prstGeom>
          <a:noFill/>
          <a:ln/>
        </p:spPr>
        <p:txBody>
          <a:bodyPr wrap="none" rtlCol="0" anchor="t"/>
          <a:lstStyle/>
          <a:p>
            <a:pPr marL="0" indent="0" algn="ctr">
              <a:lnSpc>
                <a:spcPts val="2734"/>
              </a:lnSpc>
              <a:buNone/>
            </a:pPr>
            <a:r>
              <a:rPr lang="en-US" sz="2187" dirty="0">
                <a:solidFill>
                  <a:srgbClr val="FFD9BE"/>
                </a:solidFill>
                <a:latin typeface="Quattrocento" pitchFamily="34" charset="0"/>
                <a:ea typeface="Quattrocento" pitchFamily="34" charset="-122"/>
                <a:cs typeface="Quattrocento" pitchFamily="34" charset="-120"/>
              </a:rPr>
              <a:t>Serveurs</a:t>
            </a:r>
            <a:endParaRPr lang="en-US" sz="2187" dirty="0"/>
          </a:p>
        </p:txBody>
      </p:sp>
      <p:sp>
        <p:nvSpPr>
          <p:cNvPr id="25" name="Text 23"/>
          <p:cNvSpPr/>
          <p:nvPr/>
        </p:nvSpPr>
        <p:spPr>
          <a:xfrm>
            <a:off x="8663940" y="5986701"/>
            <a:ext cx="3395782" cy="1421606"/>
          </a:xfrm>
          <a:prstGeom prst="rect">
            <a:avLst/>
          </a:prstGeom>
          <a:noFill/>
          <a:ln/>
        </p:spPr>
        <p:txBody>
          <a:bodyPr wrap="square" rtlCol="0" anchor="t"/>
          <a:lstStyle/>
          <a:p>
            <a:pPr marL="0" indent="0" algn="ctr">
              <a:lnSpc>
                <a:spcPts val="2799"/>
              </a:lnSpc>
              <a:buNone/>
            </a:pPr>
            <a:r>
              <a:rPr lang="en-US" sz="1750" dirty="0">
                <a:solidFill>
                  <a:srgbClr val="F9EEE7"/>
                </a:solidFill>
                <a:latin typeface="Quattrocento" pitchFamily="34" charset="0"/>
                <a:ea typeface="Quattrocento" pitchFamily="34" charset="-122"/>
                <a:cs typeface="Quattrocento" pitchFamily="34" charset="-120"/>
              </a:rPr>
              <a:t>Plusieurs serveurs seront mis en place pour héberger les services essentiels (DNS, AD, DHCP, web, backup).</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573" y="0"/>
            <a:ext cx="14630400" cy="8229600"/>
          </a:xfrm>
          <a:prstGeom prst="rect">
            <a:avLst/>
          </a:prstGeom>
          <a:solidFill>
            <a:srgbClr val="1C4241"/>
          </a:solidFill>
          <a:ln/>
        </p:spPr>
        <p:txBody>
          <a:bodyPr/>
          <a:lstStyle/>
          <a:p>
            <a:endParaRPr lang="fr-FR"/>
          </a:p>
        </p:txBody>
      </p:sp>
      <p:sp>
        <p:nvSpPr>
          <p:cNvPr id="5" name="Text 2"/>
          <p:cNvSpPr/>
          <p:nvPr/>
        </p:nvSpPr>
        <p:spPr>
          <a:xfrm>
            <a:off x="4454664" y="366653"/>
            <a:ext cx="5738217"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rPr>
              <a:t>Schema Physique</a:t>
            </a:r>
            <a:endParaRPr lang="en-US" sz="4374" dirty="0"/>
          </a:p>
        </p:txBody>
      </p:sp>
      <p:sp>
        <p:nvSpPr>
          <p:cNvPr id="7" name="Text 3"/>
          <p:cNvSpPr/>
          <p:nvPr/>
        </p:nvSpPr>
        <p:spPr>
          <a:xfrm>
            <a:off x="5935028" y="2184559"/>
            <a:ext cx="2777490" cy="347186"/>
          </a:xfrm>
          <a:prstGeom prst="rect">
            <a:avLst/>
          </a:prstGeom>
          <a:noFill/>
          <a:ln/>
        </p:spPr>
        <p:txBody>
          <a:bodyPr wrap="none" rtlCol="0" anchor="t"/>
          <a:lstStyle/>
          <a:p>
            <a:pPr marL="0" indent="0" algn="l">
              <a:lnSpc>
                <a:spcPts val="2734"/>
              </a:lnSpc>
              <a:buNone/>
            </a:pPr>
            <a:endParaRPr lang="en-US" sz="2187" dirty="0"/>
          </a:p>
        </p:txBody>
      </p:sp>
      <p:sp>
        <p:nvSpPr>
          <p:cNvPr id="8" name="Text 4"/>
          <p:cNvSpPr/>
          <p:nvPr/>
        </p:nvSpPr>
        <p:spPr>
          <a:xfrm>
            <a:off x="5935028" y="2664976"/>
            <a:ext cx="7862173" cy="710803"/>
          </a:xfrm>
          <a:prstGeom prst="rect">
            <a:avLst/>
          </a:prstGeom>
          <a:noFill/>
          <a:ln/>
        </p:spPr>
        <p:txBody>
          <a:bodyPr wrap="square" rtlCol="0" anchor="t"/>
          <a:lstStyle/>
          <a:p>
            <a:pPr marL="0" indent="0" algn="l">
              <a:lnSpc>
                <a:spcPts val="2799"/>
              </a:lnSpc>
              <a:buNone/>
            </a:pPr>
            <a:endParaRPr lang="en-US" sz="1750" dirty="0"/>
          </a:p>
        </p:txBody>
      </p:sp>
      <p:sp>
        <p:nvSpPr>
          <p:cNvPr id="10" name="Text 5"/>
          <p:cNvSpPr/>
          <p:nvPr/>
        </p:nvSpPr>
        <p:spPr>
          <a:xfrm>
            <a:off x="5935028" y="3962043"/>
            <a:ext cx="2777490" cy="347186"/>
          </a:xfrm>
          <a:prstGeom prst="rect">
            <a:avLst/>
          </a:prstGeom>
          <a:noFill/>
          <a:ln/>
        </p:spPr>
        <p:txBody>
          <a:bodyPr wrap="none" rtlCol="0" anchor="t"/>
          <a:lstStyle/>
          <a:p>
            <a:pPr marL="0" indent="0" algn="l">
              <a:lnSpc>
                <a:spcPts val="2734"/>
              </a:lnSpc>
              <a:buNone/>
            </a:pPr>
            <a:endParaRPr lang="en-US" sz="2187" dirty="0"/>
          </a:p>
        </p:txBody>
      </p:sp>
      <p:sp>
        <p:nvSpPr>
          <p:cNvPr id="11" name="Text 6"/>
          <p:cNvSpPr/>
          <p:nvPr/>
        </p:nvSpPr>
        <p:spPr>
          <a:xfrm>
            <a:off x="5935028" y="4442460"/>
            <a:ext cx="7862173" cy="710803"/>
          </a:xfrm>
          <a:prstGeom prst="rect">
            <a:avLst/>
          </a:prstGeom>
          <a:noFill/>
          <a:ln/>
        </p:spPr>
        <p:txBody>
          <a:bodyPr wrap="square" rtlCol="0" anchor="t"/>
          <a:lstStyle/>
          <a:p>
            <a:pPr marL="0" indent="0" algn="l">
              <a:lnSpc>
                <a:spcPts val="2799"/>
              </a:lnSpc>
              <a:buNone/>
            </a:pPr>
            <a:endParaRPr lang="en-US" sz="1750" dirty="0"/>
          </a:p>
        </p:txBody>
      </p:sp>
      <p:sp>
        <p:nvSpPr>
          <p:cNvPr id="13" name="Text 7"/>
          <p:cNvSpPr/>
          <p:nvPr/>
        </p:nvSpPr>
        <p:spPr>
          <a:xfrm>
            <a:off x="4138047" y="1875295"/>
            <a:ext cx="4574471" cy="4211418"/>
          </a:xfrm>
          <a:prstGeom prst="rect">
            <a:avLst/>
          </a:prstGeom>
          <a:noFill/>
          <a:ln/>
        </p:spPr>
        <p:txBody>
          <a:bodyPr wrap="none" rtlCol="0" anchor="t"/>
          <a:lstStyle/>
          <a:p>
            <a:pPr marL="0" indent="0" algn="l">
              <a:lnSpc>
                <a:spcPts val="2734"/>
              </a:lnSpc>
              <a:buNone/>
            </a:pPr>
            <a:endParaRPr lang="en-US" sz="2187" dirty="0"/>
          </a:p>
        </p:txBody>
      </p:sp>
      <p:sp>
        <p:nvSpPr>
          <p:cNvPr id="14" name="Text 8"/>
          <p:cNvSpPr/>
          <p:nvPr/>
        </p:nvSpPr>
        <p:spPr>
          <a:xfrm>
            <a:off x="4138048" y="2161312"/>
            <a:ext cx="9659154" cy="4769435"/>
          </a:xfrm>
          <a:prstGeom prst="rect">
            <a:avLst/>
          </a:prstGeom>
          <a:noFill/>
          <a:ln/>
        </p:spPr>
        <p:txBody>
          <a:bodyPr wrap="square" rtlCol="0" anchor="t"/>
          <a:lstStyle/>
          <a:p>
            <a:pPr marL="0" indent="0" algn="l">
              <a:lnSpc>
                <a:spcPts val="2799"/>
              </a:lnSpc>
              <a:buNone/>
            </a:pPr>
            <a:endParaRPr lang="en-US" sz="1750" dirty="0"/>
          </a:p>
        </p:txBody>
      </p:sp>
      <p:pic>
        <p:nvPicPr>
          <p:cNvPr id="17" name="Image 16" descr="Une image contenant dessin, illustration, art, conception&#10;&#10;Description générée automatiquement">
            <a:extLst>
              <a:ext uri="{FF2B5EF4-FFF2-40B4-BE49-F238E27FC236}">
                <a16:creationId xmlns:a16="http://schemas.microsoft.com/office/drawing/2014/main" id="{82C1A4A7-8B14-7879-EFE4-3ED2C5F479C8}"/>
              </a:ext>
            </a:extLst>
          </p:cNvPr>
          <p:cNvPicPr>
            <a:picLocks noChangeAspect="1"/>
          </p:cNvPicPr>
          <p:nvPr/>
        </p:nvPicPr>
        <p:blipFill>
          <a:blip r:embed="rId3"/>
          <a:stretch>
            <a:fillRect/>
          </a:stretch>
        </p:blipFill>
        <p:spPr>
          <a:xfrm>
            <a:off x="3986452" y="1298853"/>
            <a:ext cx="6540500" cy="4775200"/>
          </a:xfrm>
          <a:prstGeom prst="rect">
            <a:avLst/>
          </a:prstGeom>
        </p:spPr>
      </p:pic>
    </p:spTree>
    <p:extLst>
      <p:ext uri="{BB962C8B-B14F-4D97-AF65-F5344CB8AC3E}">
        <p14:creationId xmlns:p14="http://schemas.microsoft.com/office/powerpoint/2010/main" val="332359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818</Words>
  <Application>Microsoft Macintosh PowerPoint</Application>
  <PresentationFormat>Personnalisé</PresentationFormat>
  <Paragraphs>76</Paragraphs>
  <Slides>13</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Prata</vt:lpstr>
      <vt:lpstr>Quattrocento</vt:lpstr>
      <vt:lpstr>Raleway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BOUTAOUZA Yassine</cp:lastModifiedBy>
  <cp:revision>3</cp:revision>
  <dcterms:created xsi:type="dcterms:W3CDTF">2024-05-16T06:58:01Z</dcterms:created>
  <dcterms:modified xsi:type="dcterms:W3CDTF">2024-05-16T08:52:43Z</dcterms:modified>
</cp:coreProperties>
</file>